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4A9BC294-FFE2-49D5-8D69-9E1BD2C41BD5}" styleName="">
    <a:tblBg/>
    <a:wholeTbl>
      <a:tcTxStyle b="off" i="off">
        <a:font>
          <a:latin typeface="American Typewriter"/>
          <a:ea typeface="American Typewriter"/>
          <a:cs typeface="American Typewrite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Identity based secret and encryption management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Shape 679"/>
          <p:cNvSpPr/>
          <p:nvPr>
            <p:ph type="sldImg"/>
          </p:nvPr>
        </p:nvSpPr>
        <p:spPr>
          <a:prstGeom prst="rect">
            <a:avLst/>
          </a:prstGeom>
        </p:spPr>
        <p:txBody>
          <a:bodyPr/>
          <a:lstStyle/>
          <a:p>
            <a:pPr/>
          </a:p>
        </p:txBody>
      </p:sp>
      <p:sp>
        <p:nvSpPr>
          <p:cNvPr id="680" name="Shape 680"/>
          <p:cNvSpPr/>
          <p:nvPr>
            <p:ph type="body" sz="quarter" idx="1"/>
          </p:nvPr>
        </p:nvSpPr>
        <p:spPr>
          <a:prstGeom prst="rect">
            <a:avLst/>
          </a:prstGeom>
        </p:spPr>
        <p:txBody>
          <a:bodyPr/>
          <a:lstStyle/>
          <a:p>
            <a:pPr/>
            <a:r>
              <a:t>La pubblicazione NIST 800-53 v5 fornisce un catalogo di controlli di sicurezza e privacy per sistemi informativi e aziende al fine di proteggere assets e operazioni organizzative, individui ed altre organizzazioni che lavorano con l’azienda da una serie di minacce quali potenziali attacchi, errori umani, disastri naturali, fallimenti strutturali, entità di intelligence straniere. </a:t>
            </a:r>
            <a:br/>
            <a:r>
              <a:t>Il catalogo dei controlli affronta la sicurezza e la privacy da un punto di vista di funzionalità e garanzia del software al fine di renderli sufficientemente affidabili.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3" name="Shape 1113"/>
          <p:cNvSpPr/>
          <p:nvPr>
            <p:ph type="sldImg"/>
          </p:nvPr>
        </p:nvSpPr>
        <p:spPr>
          <a:prstGeom prst="rect">
            <a:avLst/>
          </a:prstGeom>
        </p:spPr>
        <p:txBody>
          <a:bodyPr/>
          <a:lstStyle/>
          <a:p>
            <a:pPr/>
          </a:p>
        </p:txBody>
      </p:sp>
      <p:sp>
        <p:nvSpPr>
          <p:cNvPr id="1114" name="Shape 1114"/>
          <p:cNvSpPr/>
          <p:nvPr>
            <p:ph type="body" sz="quarter" idx="1"/>
          </p:nvPr>
        </p:nvSpPr>
        <p:spPr>
          <a:prstGeom prst="rect">
            <a:avLst/>
          </a:prstGeom>
        </p:spPr>
        <p:txBody>
          <a:bodyPr/>
          <a:lstStyle/>
          <a:p>
            <a:pPr/>
            <a:r>
              <a:t>Password-Based Key Derivation Function 2</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olo">
    <p:spTree>
      <p:nvGrpSpPr>
        <p:cNvPr id="1" name=""/>
        <p:cNvGrpSpPr/>
        <p:nvPr/>
      </p:nvGrpSpPr>
      <p:grpSpPr>
        <a:xfrm>
          <a:off x="0" y="0"/>
          <a:ext cx="0" cy="0"/>
          <a:chOff x="0" y="0"/>
          <a:chExt cx="0" cy="0"/>
        </a:xfrm>
      </p:grpSpPr>
      <p:sp>
        <p:nvSpPr>
          <p:cNvPr id="11" name="Autore e data"/>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Autore e data</a:t>
            </a:r>
          </a:p>
        </p:txBody>
      </p:sp>
      <p:sp>
        <p:nvSpPr>
          <p:cNvPr id="12" name="Titolo presentazione"/>
          <p:cNvSpPr txBox="1"/>
          <p:nvPr>
            <p:ph type="title" hasCustomPrompt="1"/>
          </p:nvPr>
        </p:nvSpPr>
        <p:spPr>
          <a:xfrm>
            <a:off x="1206496" y="2574991"/>
            <a:ext cx="21971004" cy="4648201"/>
          </a:xfrm>
          <a:prstGeom prst="rect">
            <a:avLst/>
          </a:prstGeom>
        </p:spPr>
        <p:txBody>
          <a:bodyPr anchor="b"/>
          <a:lstStyle>
            <a:lvl1pPr>
              <a:defRPr spc="-232" sz="11600"/>
            </a:lvl1pPr>
          </a:lstStyle>
          <a:p>
            <a:pPr/>
            <a:r>
              <a:t>Titolo presentazione</a:t>
            </a:r>
          </a:p>
        </p:txBody>
      </p:sp>
      <p:sp>
        <p:nvSpPr>
          <p:cNvPr id="13" name="Corpo livello uno…"/>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Sottotitolo presentazione</a:t>
            </a:r>
          </a:p>
          <a:p>
            <a:pPr lvl="1"/>
            <a:r>
              <a:t/>
            </a:r>
          </a:p>
          <a:p>
            <a:pPr lvl="2"/>
            <a:r>
              <a:t/>
            </a:r>
          </a:p>
          <a:p>
            <a:pPr lvl="3"/>
            <a:r>
              <a:t/>
            </a:r>
          </a:p>
          <a:p>
            <a:pPr lvl="4"/>
            <a:r>
              <a:t/>
            </a:r>
          </a:p>
        </p:txBody>
      </p:sp>
      <p:sp>
        <p:nvSpPr>
          <p:cNvPr id="1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chiarazione">
    <p:spTree>
      <p:nvGrpSpPr>
        <p:cNvPr id="1" name=""/>
        <p:cNvGrpSpPr/>
        <p:nvPr/>
      </p:nvGrpSpPr>
      <p:grpSpPr>
        <a:xfrm>
          <a:off x="0" y="0"/>
          <a:ext cx="0" cy="0"/>
          <a:chOff x="0" y="0"/>
          <a:chExt cx="0" cy="0"/>
        </a:xfrm>
      </p:grpSpPr>
      <p:sp>
        <p:nvSpPr>
          <p:cNvPr id="98" name="Corpo livello uno…"/>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Dichiarazione</a:t>
            </a:r>
          </a:p>
          <a:p>
            <a:pPr lvl="1"/>
            <a:r>
              <a:t/>
            </a:r>
          </a:p>
          <a:p>
            <a:pPr lvl="2"/>
            <a:r>
              <a:t/>
            </a:r>
          </a:p>
          <a:p>
            <a:pPr lvl="3"/>
            <a:r>
              <a:t/>
            </a:r>
          </a:p>
          <a:p>
            <a:pPr lvl="4"/>
            <a:r>
              <a:t/>
            </a:r>
          </a:p>
        </p:txBody>
      </p:sp>
      <p:sp>
        <p:nvSpPr>
          <p:cNvPr id="9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formazione importante">
    <p:spTree>
      <p:nvGrpSpPr>
        <p:cNvPr id="1" name=""/>
        <p:cNvGrpSpPr/>
        <p:nvPr/>
      </p:nvGrpSpPr>
      <p:grpSpPr>
        <a:xfrm>
          <a:off x="0" y="0"/>
          <a:ext cx="0" cy="0"/>
          <a:chOff x="0" y="0"/>
          <a:chExt cx="0" cy="0"/>
        </a:xfrm>
      </p:grpSpPr>
      <p:sp>
        <p:nvSpPr>
          <p:cNvPr id="106" name="Corpo livello uno…"/>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Dettagli informazione"/>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Dettagli informazione</a:t>
            </a:r>
          </a:p>
        </p:txBody>
      </p:sp>
      <p:sp>
        <p:nvSpPr>
          <p:cNvPr id="108"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spTree>
      <p:nvGrpSpPr>
        <p:cNvPr id="1" name=""/>
        <p:cNvGrpSpPr/>
        <p:nvPr/>
      </p:nvGrpSpPr>
      <p:grpSpPr>
        <a:xfrm>
          <a:off x="0" y="0"/>
          <a:ext cx="0" cy="0"/>
          <a:chOff x="0" y="0"/>
          <a:chExt cx="0" cy="0"/>
        </a:xfrm>
      </p:grpSpPr>
      <p:sp>
        <p:nvSpPr>
          <p:cNvPr id="115" name="Attribuzione"/>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Attribuzione</a:t>
            </a:r>
          </a:p>
        </p:txBody>
      </p:sp>
      <p:sp>
        <p:nvSpPr>
          <p:cNvPr id="116" name="Corpo livello uno…"/>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“Citazione degna di nota”</a:t>
            </a:r>
          </a:p>
          <a:p>
            <a:pPr lvl="1"/>
            <a:r>
              <a:t/>
            </a:r>
          </a:p>
          <a:p>
            <a:pPr lvl="2"/>
            <a:r>
              <a:t/>
            </a:r>
          </a:p>
          <a:p>
            <a:pPr lvl="3"/>
            <a:r>
              <a:t/>
            </a:r>
          </a:p>
          <a:p>
            <a:pPr lvl="4"/>
            <a:r>
              <a:t/>
            </a:r>
          </a:p>
        </p:txBody>
      </p:sp>
      <p:sp>
        <p:nvSpPr>
          <p:cNvPr id="11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spTree>
      <p:nvGrpSpPr>
        <p:cNvPr id="1" name=""/>
        <p:cNvGrpSpPr/>
        <p:nvPr/>
      </p:nvGrpSpPr>
      <p:grpSpPr>
        <a:xfrm>
          <a:off x="0" y="0"/>
          <a:ext cx="0" cy="0"/>
          <a:chOff x="0" y="0"/>
          <a:chExt cx="0" cy="0"/>
        </a:xfrm>
      </p:grpSpPr>
      <p:sp>
        <p:nvSpPr>
          <p:cNvPr id="124" name="Ciotola di insalata con riso saltato, uova sode e bacchett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Ciotola con frittelle al salmone, insalata e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Pappardelle con burro al prezzemolo, nocciole tostate e scaglie di parmigiano"/>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34" name="ciotola di insalata con riso saltato, uova sode e bacchett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14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p:spTree>
      <p:nvGrpSpPr>
        <p:cNvPr id="1" name=""/>
        <p:cNvGrpSpPr/>
        <p:nvPr/>
      </p:nvGrpSpPr>
      <p:grpSpPr>
        <a:xfrm>
          <a:off x="0" y="0"/>
          <a:ext cx="0" cy="0"/>
          <a:chOff x="0" y="0"/>
          <a:chExt cx="0" cy="0"/>
        </a:xfrm>
      </p:grpSpPr>
      <p:sp>
        <p:nvSpPr>
          <p:cNvPr id="21" name="Avocado e lime"/>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Titolo presentazione"/>
          <p:cNvSpPr txBox="1"/>
          <p:nvPr>
            <p:ph type="title" hasCustomPrompt="1"/>
          </p:nvPr>
        </p:nvSpPr>
        <p:spPr>
          <a:xfrm>
            <a:off x="1206500" y="7124700"/>
            <a:ext cx="21971000" cy="4648200"/>
          </a:xfrm>
          <a:prstGeom prst="rect">
            <a:avLst/>
          </a:prstGeom>
        </p:spPr>
        <p:txBody>
          <a:bodyPr anchor="b"/>
          <a:lstStyle>
            <a:lvl1pPr>
              <a:defRPr spc="-232" sz="11600"/>
            </a:lvl1pPr>
          </a:lstStyle>
          <a:p>
            <a:pPr/>
            <a:r>
              <a:t>Titolo presentazione</a:t>
            </a:r>
          </a:p>
        </p:txBody>
      </p:sp>
      <p:sp>
        <p:nvSpPr>
          <p:cNvPr id="23" name="Autore e data"/>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Autore e data</a:t>
            </a:r>
          </a:p>
        </p:txBody>
      </p:sp>
      <p:sp>
        <p:nvSpPr>
          <p:cNvPr id="24" name="Corpo livello uno…"/>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Sottotitolo presentazione</a:t>
            </a:r>
          </a:p>
          <a:p>
            <a:pPr lvl="1"/>
            <a:r>
              <a:t/>
            </a:r>
          </a:p>
          <a:p>
            <a:pPr lvl="2"/>
            <a:r>
              <a:t/>
            </a:r>
          </a:p>
          <a:p>
            <a:pPr lvl="3"/>
            <a:r>
              <a:t/>
            </a:r>
          </a:p>
          <a:p>
            <a:pPr lvl="4"/>
            <a:r>
              <a:t/>
            </a:r>
          </a:p>
        </p:txBody>
      </p:sp>
      <p:sp>
        <p:nvSpPr>
          <p:cNvPr id="2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foto 2">
    <p:spTree>
      <p:nvGrpSpPr>
        <p:cNvPr id="1" name=""/>
        <p:cNvGrpSpPr/>
        <p:nvPr/>
      </p:nvGrpSpPr>
      <p:grpSpPr>
        <a:xfrm>
          <a:off x="0" y="0"/>
          <a:ext cx="0" cy="0"/>
          <a:chOff x="0" y="0"/>
          <a:chExt cx="0" cy="0"/>
        </a:xfrm>
      </p:grpSpPr>
      <p:sp>
        <p:nvSpPr>
          <p:cNvPr id="32" name="Ciotola con frittelle al salmone, insalata e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Titolo"/>
          <p:cNvSpPr txBox="1"/>
          <p:nvPr>
            <p:ph type="title" hasCustomPrompt="1"/>
          </p:nvPr>
        </p:nvSpPr>
        <p:spPr>
          <a:xfrm>
            <a:off x="1206500" y="1270000"/>
            <a:ext cx="9779000" cy="5882273"/>
          </a:xfrm>
          <a:prstGeom prst="rect">
            <a:avLst/>
          </a:prstGeom>
        </p:spPr>
        <p:txBody>
          <a:bodyPr anchor="b"/>
          <a:lstStyle/>
          <a:p>
            <a:pPr/>
            <a:r>
              <a:t>Titolo</a:t>
            </a:r>
          </a:p>
        </p:txBody>
      </p:sp>
      <p:sp>
        <p:nvSpPr>
          <p:cNvPr id="34" name="Corpo livello uno…"/>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Sottotitolo diapositiva</a:t>
            </a:r>
          </a:p>
          <a:p>
            <a:pPr lvl="1"/>
            <a:r>
              <a:t/>
            </a:r>
          </a:p>
          <a:p>
            <a:pPr lvl="2"/>
            <a:r>
              <a:t/>
            </a:r>
          </a:p>
          <a:p>
            <a:pPr lvl="3"/>
            <a:r>
              <a:t/>
            </a:r>
          </a:p>
          <a:p>
            <a:pPr lvl="4"/>
            <a:r>
              <a:t/>
            </a:r>
          </a:p>
        </p:txBody>
      </p:sp>
      <p:sp>
        <p:nvSpPr>
          <p:cNvPr id="35"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p:spTree>
      <p:nvGrpSpPr>
        <p:cNvPr id="1" name=""/>
        <p:cNvGrpSpPr/>
        <p:nvPr/>
      </p:nvGrpSpPr>
      <p:grpSpPr>
        <a:xfrm>
          <a:off x="0" y="0"/>
          <a:ext cx="0" cy="0"/>
          <a:chOff x="0" y="0"/>
          <a:chExt cx="0" cy="0"/>
        </a:xfrm>
      </p:grpSpPr>
      <p:sp>
        <p:nvSpPr>
          <p:cNvPr id="42" name="Titolo"/>
          <p:cNvSpPr txBox="1"/>
          <p:nvPr>
            <p:ph type="title" hasCustomPrompt="1"/>
          </p:nvPr>
        </p:nvSpPr>
        <p:spPr>
          <a:prstGeom prst="rect">
            <a:avLst/>
          </a:prstGeom>
        </p:spPr>
        <p:txBody>
          <a:bodyPr/>
          <a:lstStyle/>
          <a:p>
            <a:pPr/>
            <a:r>
              <a:t>Titolo</a:t>
            </a:r>
          </a:p>
        </p:txBody>
      </p:sp>
      <p:sp>
        <p:nvSpPr>
          <p:cNvPr id="43" name="Sottotitolo diapositiva"/>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44" name="Corpo livello uno…"/>
          <p:cNvSpPr txBox="1"/>
          <p:nvPr>
            <p:ph type="body" idx="1" hasCustomPrompt="1"/>
          </p:nvPr>
        </p:nvSpPr>
        <p:spPr>
          <a:prstGeom prst="rect">
            <a:avLst/>
          </a:prstGeom>
        </p:spPr>
        <p:txBody>
          <a:bodyPr/>
          <a:lstStyle/>
          <a:p>
            <a:pPr/>
            <a:r>
              <a:t>Testo elenco puntato diapositiva</a:t>
            </a:r>
          </a:p>
          <a:p>
            <a:pPr lvl="1"/>
            <a:r>
              <a:t/>
            </a:r>
          </a:p>
          <a:p>
            <a:pPr lvl="2"/>
            <a:r>
              <a:t/>
            </a:r>
          </a:p>
          <a:p>
            <a:pPr lvl="3"/>
            <a:r>
              <a:t/>
            </a:r>
          </a:p>
          <a:p>
            <a:pPr lvl="4"/>
            <a:r>
              <a:t/>
            </a:r>
          </a:p>
        </p:txBody>
      </p:sp>
      <p:sp>
        <p:nvSpPr>
          <p:cNvPr id="4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nti elenco">
    <p:spTree>
      <p:nvGrpSpPr>
        <p:cNvPr id="1" name=""/>
        <p:cNvGrpSpPr/>
        <p:nvPr/>
      </p:nvGrpSpPr>
      <p:grpSpPr>
        <a:xfrm>
          <a:off x="0" y="0"/>
          <a:ext cx="0" cy="0"/>
          <a:chOff x="0" y="0"/>
          <a:chExt cx="0" cy="0"/>
        </a:xfrm>
      </p:grpSpPr>
      <p:sp>
        <p:nvSpPr>
          <p:cNvPr id="52" name="Corpo livello uno…"/>
          <p:cNvSpPr txBox="1"/>
          <p:nvPr>
            <p:ph type="body" idx="1" hasCustomPrompt="1"/>
          </p:nvPr>
        </p:nvSpPr>
        <p:spPr>
          <a:prstGeom prst="rect">
            <a:avLst/>
          </a:prstGeom>
        </p:spPr>
        <p:txBody>
          <a:bodyPr numCol="2" spcCol="1098550"/>
          <a:lstStyle/>
          <a:p>
            <a:pPr/>
            <a:r>
              <a:t>Testo elenco puntato diapositiva</a:t>
            </a:r>
          </a:p>
          <a:p>
            <a:pPr lvl="1"/>
            <a:r>
              <a:t/>
            </a:r>
          </a:p>
          <a:p>
            <a:pPr lvl="2"/>
            <a:r>
              <a:t/>
            </a:r>
          </a:p>
          <a:p>
            <a:pPr lvl="3"/>
            <a:r>
              <a:t/>
            </a:r>
          </a:p>
          <a:p>
            <a:pPr lvl="4"/>
            <a:r>
              <a:t/>
            </a:r>
          </a:p>
        </p:txBody>
      </p:sp>
      <p:sp>
        <p:nvSpPr>
          <p:cNvPr id="5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punti elenco e foto">
    <p:spTree>
      <p:nvGrpSpPr>
        <p:cNvPr id="1" name=""/>
        <p:cNvGrpSpPr/>
        <p:nvPr/>
      </p:nvGrpSpPr>
      <p:grpSpPr>
        <a:xfrm>
          <a:off x="0" y="0"/>
          <a:ext cx="0" cy="0"/>
          <a:chOff x="0" y="0"/>
          <a:chExt cx="0" cy="0"/>
        </a:xfrm>
      </p:grpSpPr>
      <p:sp>
        <p:nvSpPr>
          <p:cNvPr id="60" name="Sottotitolo diapositiva"/>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61" name="Corpo livello uno…"/>
          <p:cNvSpPr txBox="1"/>
          <p:nvPr>
            <p:ph type="body" sz="half" idx="1" hasCustomPrompt="1"/>
          </p:nvPr>
        </p:nvSpPr>
        <p:spPr>
          <a:xfrm>
            <a:off x="1206500" y="4248504"/>
            <a:ext cx="9779000" cy="8256630"/>
          </a:xfrm>
          <a:prstGeom prst="rect">
            <a:avLst/>
          </a:prstGeom>
        </p:spPr>
        <p:txBody>
          <a:bodyPr/>
          <a:lstStyle/>
          <a:p>
            <a:pPr/>
            <a:r>
              <a:t>Testo elenco puntato diapositiva</a:t>
            </a:r>
          </a:p>
          <a:p>
            <a:pPr lvl="1"/>
            <a:r>
              <a:t/>
            </a:r>
          </a:p>
          <a:p>
            <a:pPr lvl="2"/>
            <a:r>
              <a:t/>
            </a:r>
          </a:p>
          <a:p>
            <a:pPr lvl="3"/>
            <a:r>
              <a:t/>
            </a:r>
          </a:p>
          <a:p>
            <a:pPr lvl="4"/>
            <a:r>
              <a:t/>
            </a:r>
          </a:p>
        </p:txBody>
      </p:sp>
      <p:sp>
        <p:nvSpPr>
          <p:cNvPr id="62" name="Pappardelle con burro al prezzemolo, nocciole tostate e scaglie di parmigiano"/>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Titolo"/>
          <p:cNvSpPr txBox="1"/>
          <p:nvPr>
            <p:ph type="title" hasCustomPrompt="1"/>
          </p:nvPr>
        </p:nvSpPr>
        <p:spPr>
          <a:xfrm>
            <a:off x="1206500" y="1079500"/>
            <a:ext cx="9779000" cy="1435100"/>
          </a:xfrm>
          <a:prstGeom prst="rect">
            <a:avLst/>
          </a:prstGeom>
        </p:spPr>
        <p:txBody>
          <a:bodyPr/>
          <a:lstStyle/>
          <a:p>
            <a:pPr/>
            <a:r>
              <a:t>Titolo</a:t>
            </a:r>
          </a:p>
        </p:txBody>
      </p:sp>
      <p:sp>
        <p:nvSpPr>
          <p:cNvPr id="6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zione">
    <p:spTree>
      <p:nvGrpSpPr>
        <p:cNvPr id="1" name=""/>
        <p:cNvGrpSpPr/>
        <p:nvPr/>
      </p:nvGrpSpPr>
      <p:grpSpPr>
        <a:xfrm>
          <a:off x="0" y="0"/>
          <a:ext cx="0" cy="0"/>
          <a:chOff x="0" y="0"/>
          <a:chExt cx="0" cy="0"/>
        </a:xfrm>
      </p:grpSpPr>
      <p:sp>
        <p:nvSpPr>
          <p:cNvPr id="71" name="Titolo sezion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Titolo sezione</a:t>
            </a:r>
          </a:p>
        </p:txBody>
      </p:sp>
      <p:sp>
        <p:nvSpPr>
          <p:cNvPr id="72" name="Numero diapositiva"/>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titolo">
    <p:spTree>
      <p:nvGrpSpPr>
        <p:cNvPr id="1" name=""/>
        <p:cNvGrpSpPr/>
        <p:nvPr/>
      </p:nvGrpSpPr>
      <p:grpSpPr>
        <a:xfrm>
          <a:off x="0" y="0"/>
          <a:ext cx="0" cy="0"/>
          <a:chOff x="0" y="0"/>
          <a:chExt cx="0" cy="0"/>
        </a:xfrm>
      </p:grpSpPr>
      <p:sp>
        <p:nvSpPr>
          <p:cNvPr id="79" name="Titolo"/>
          <p:cNvSpPr txBox="1"/>
          <p:nvPr>
            <p:ph type="title" hasCustomPrompt="1"/>
          </p:nvPr>
        </p:nvSpPr>
        <p:spPr>
          <a:xfrm>
            <a:off x="1206500" y="1079500"/>
            <a:ext cx="21971000" cy="1434949"/>
          </a:xfrm>
          <a:prstGeom prst="rect">
            <a:avLst/>
          </a:prstGeom>
        </p:spPr>
        <p:txBody>
          <a:bodyPr/>
          <a:lstStyle/>
          <a:p>
            <a:pPr/>
            <a:r>
              <a:t>Titolo</a:t>
            </a:r>
          </a:p>
        </p:txBody>
      </p:sp>
      <p:sp>
        <p:nvSpPr>
          <p:cNvPr id="80" name="Sottotitolo diapositiva"/>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diapositiva</a:t>
            </a:r>
          </a:p>
        </p:txBody>
      </p:sp>
      <p:sp>
        <p:nvSpPr>
          <p:cNvPr id="8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gramma">
    <p:spTree>
      <p:nvGrpSpPr>
        <p:cNvPr id="1" name=""/>
        <p:cNvGrpSpPr/>
        <p:nvPr/>
      </p:nvGrpSpPr>
      <p:grpSpPr>
        <a:xfrm>
          <a:off x="0" y="0"/>
          <a:ext cx="0" cy="0"/>
          <a:chOff x="0" y="0"/>
          <a:chExt cx="0" cy="0"/>
        </a:xfrm>
      </p:grpSpPr>
      <p:sp>
        <p:nvSpPr>
          <p:cNvPr id="88" name="Titolo programma"/>
          <p:cNvSpPr txBox="1"/>
          <p:nvPr>
            <p:ph type="title" hasCustomPrompt="1"/>
          </p:nvPr>
        </p:nvSpPr>
        <p:spPr>
          <a:xfrm>
            <a:off x="1206500" y="1079500"/>
            <a:ext cx="21971000" cy="1435100"/>
          </a:xfrm>
          <a:prstGeom prst="rect">
            <a:avLst/>
          </a:prstGeom>
        </p:spPr>
        <p:txBody>
          <a:bodyPr/>
          <a:lstStyle/>
          <a:p>
            <a:pPr/>
            <a:r>
              <a:t>Titolo programma</a:t>
            </a:r>
          </a:p>
        </p:txBody>
      </p:sp>
      <p:sp>
        <p:nvSpPr>
          <p:cNvPr id="89" name="Sottotitolo programma"/>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Sottotitolo programma</a:t>
            </a:r>
          </a:p>
        </p:txBody>
      </p:sp>
      <p:sp>
        <p:nvSpPr>
          <p:cNvPr id="90" name="Corpo livello uno…"/>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Argomenti del programma</a:t>
            </a:r>
          </a:p>
          <a:p>
            <a:pPr lvl="1"/>
            <a:r>
              <a:t/>
            </a:r>
          </a:p>
          <a:p>
            <a:pPr lvl="2"/>
            <a:r>
              <a:t/>
            </a:r>
          </a:p>
          <a:p>
            <a:pPr lvl="3"/>
            <a:r>
              <a:t/>
            </a:r>
          </a:p>
          <a:p>
            <a:pPr lvl="4"/>
            <a:r>
              <a:t/>
            </a:r>
          </a:p>
        </p:txBody>
      </p:sp>
      <p:sp>
        <p:nvSpPr>
          <p:cNvPr id="9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olo"/>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Titolo</a:t>
            </a:r>
          </a:p>
        </p:txBody>
      </p:sp>
      <p:sp>
        <p:nvSpPr>
          <p:cNvPr id="3" name="Corpo livello uno…"/>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Testo elenco puntato diapositiva</a:t>
            </a:r>
          </a:p>
          <a:p>
            <a:pPr lvl="1"/>
            <a:r>
              <a:t/>
            </a:r>
          </a:p>
          <a:p>
            <a:pPr lvl="2"/>
            <a:r>
              <a:t/>
            </a:r>
          </a:p>
          <a:p>
            <a:pPr lvl="3"/>
            <a:r>
              <a:t/>
            </a:r>
          </a:p>
          <a:p>
            <a:pPr lvl="4"/>
            <a:r>
              <a:t/>
            </a:r>
          </a:p>
        </p:txBody>
      </p:sp>
      <p:sp>
        <p:nvSpPr>
          <p:cNvPr id="4" name="Numero diapositiva"/>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5.png"/><Relationship Id="rId5" Type="http://schemas.openxmlformats.org/officeDocument/2006/relationships/image" Target="../media/image56.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8.tif"/><Relationship Id="rId5" Type="http://schemas.openxmlformats.org/officeDocument/2006/relationships/image" Target="../media/image29.tif"/></Relationships>

</file>

<file path=ppt/slides/_rels/slide10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7.tif"/></Relationships>

</file>

<file path=ppt/slides/_rels/slide10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0.tif"/></Relationships>

</file>

<file path=ppt/slides/_rels/slide10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1.tif"/></Relationships>

</file>

<file path=ppt/slides/_rels/slide10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2.t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3.tif"/></Relationships>

</file>

<file path=ppt/slides/_rels/slide10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4.tif"/></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csrc.nist.gov/Projects/risk-management/sp800-53-controls/release-search#/controls?version=5.1&amp;security_baseline=Moderate" TargetMode="External"/><Relationship Id="rId5" Type="http://schemas.openxmlformats.org/officeDocument/2006/relationships/image" Target="../media/image57.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localhost:8080/auth"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5.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6.tif"/><Relationship Id="rId5" Type="http://schemas.openxmlformats.org/officeDocument/2006/relationships/image" Target="../media/image37.tif"/></Relationships>

</file>

<file path=ppt/slides/_rels/slide1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csrc.nist.gov/Projects/risk-management/sp800-53-controls/release-search#/controls?version=5.1&amp;security_baseline=Moderate" TargetMode="External"/><Relationship Id="rId5" Type="http://schemas.openxmlformats.org/officeDocument/2006/relationships/image" Target="../media/image5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8.tif"/><Relationship Id="rId5" Type="http://schemas.openxmlformats.org/officeDocument/2006/relationships/image" Target="../media/image39.tif"/></Relationships>

</file>

<file path=ppt/slides/_rels/slide1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9.tif"/></Relationships>

</file>

<file path=ppt/slides/_rels/slide1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0.tif"/></Relationships>

</file>

<file path=ppt/slides/_rels/slide1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9.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1.tif"/><Relationship Id="rId5" Type="http://schemas.openxmlformats.org/officeDocument/2006/relationships/image" Target="../media/image42.tif"/></Relationships>

</file>

<file path=ppt/slides/_rels/slide1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3.tif"/></Relationships>

</file>

<file path=ppt/slides/_rels/slide1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0.tif"/></Relationships>

</file>

<file path=ppt/slides/_rels/slide1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csrc.nist.gov/Projects/risk-management/sp800-53-controls/release-search#/controls?version=5.1&amp;security_baseline=Moderate" TargetMode="External"/><Relationship Id="rId5" Type="http://schemas.openxmlformats.org/officeDocument/2006/relationships/image" Target="../media/image6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tif"/><Relationship Id="rId5" Type="http://schemas.openxmlformats.org/officeDocument/2006/relationships/image" Target="../media/image5.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3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7.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8.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9.tif"/><Relationship Id="rId5" Type="http://schemas.openxmlformats.org/officeDocument/2006/relationships/image" Target="../media/image10.tif"/><Relationship Id="rId6" Type="http://schemas.openxmlformats.org/officeDocument/2006/relationships/image" Target="../media/image11.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tif"/><Relationship Id="rId6" Type="http://schemas.openxmlformats.org/officeDocument/2006/relationships/image" Target="../media/image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3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3.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4.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5.png"/><Relationship Id="rId5" Type="http://schemas.openxmlformats.org/officeDocument/2006/relationships/image" Target="../media/image46.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7.png"/><Relationship Id="rId5" Type="http://schemas.openxmlformats.org/officeDocument/2006/relationships/image" Target="../media/image48.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9.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2.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3.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4.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3.tif"/></Relationships>

</file>

<file path=ppt/slides/_rels/slide6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jpeg"/></Relationships>

</file>

<file path=ppt/slides/_rels/slide7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4.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5.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6.tif"/></Relationships>

</file>

<file path=ppt/slides/_rels/slide8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7.tif"/></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8.tif"/><Relationship Id="rId5" Type="http://schemas.openxmlformats.org/officeDocument/2006/relationships/image" Target="../media/image19.tif"/><Relationship Id="rId6" Type="http://schemas.openxmlformats.org/officeDocument/2006/relationships/image" Target="../media/image20.tif"/></Relationships>

</file>

<file path=ppt/slides/_rels/slide8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1.tif"/></Relationships>

</file>

<file path=ppt/slides/_rels/slide9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2.tif"/></Relationships>

</file>

<file path=ppt/slides/_rels/slide9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3.tif"/><Relationship Id="rId5" Type="http://schemas.openxmlformats.org/officeDocument/2006/relationships/image" Target="../media/image24.tif"/><Relationship Id="rId6" Type="http://schemas.openxmlformats.org/officeDocument/2006/relationships/image" Target="../media/image25.tif"/></Relationships>

</file>

<file path=ppt/slides/_rels/slide9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26.tif"/><Relationship Id="rId5" Type="http://schemas.openxmlformats.org/officeDocument/2006/relationships/image" Target="../media/image27.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51" name="layout.jpeg" descr="layout.jpeg"/>
          <p:cNvPicPr>
            <a:picLocks noChangeAspect="0"/>
          </p:cNvPicPr>
          <p:nvPr>
            <p:ph type="pic" idx="21"/>
          </p:nvPr>
        </p:nvPicPr>
        <p:blipFill>
          <a:blip r:embed="rId2">
            <a:extLst/>
          </a:blip>
          <a:stretch>
            <a:fillRect/>
          </a:stretch>
        </p:blipFill>
        <p:spPr>
          <a:xfrm>
            <a:off x="12204700" y="1295400"/>
            <a:ext cx="10896601" cy="11137901"/>
          </a:xfrm>
          <a:prstGeom prst="rect">
            <a:avLst/>
          </a:prstGeom>
          <a:ln w="9525">
            <a:round/>
          </a:ln>
        </p:spPr>
      </p:pic>
      <p:sp>
        <p:nvSpPr>
          <p:cNvPr id="152" name="RENTAPP"/>
          <p:cNvSpPr txBox="1"/>
          <p:nvPr>
            <p:ph type="title"/>
          </p:nvPr>
        </p:nvSpPr>
        <p:spPr>
          <a:xfrm>
            <a:off x="1206500" y="1269045"/>
            <a:ext cx="9779000" cy="5882274"/>
          </a:xfrm>
          <a:prstGeom prst="rect">
            <a:avLst/>
          </a:prstGeom>
        </p:spPr>
        <p:txBody>
          <a:bodyPr anchor="ctr"/>
          <a:lstStyle>
            <a:lvl1pPr algn="ctr">
              <a:defRPr>
                <a:solidFill>
                  <a:schemeClr val="accent5">
                    <a:lumOff val="-29866"/>
                  </a:schemeClr>
                </a:solidFill>
              </a:defRPr>
            </a:lvl1pPr>
          </a:lstStyle>
          <a:p>
            <a:pPr/>
            <a:r>
              <a:t>RENTAPP</a:t>
            </a:r>
          </a:p>
        </p:txBody>
      </p:sp>
      <p:sp>
        <p:nvSpPr>
          <p:cNvPr id="153" name="Secure System Design…"/>
          <p:cNvSpPr txBox="1"/>
          <p:nvPr>
            <p:ph type="body" sz="quarter" idx="1"/>
          </p:nvPr>
        </p:nvSpPr>
        <p:spPr>
          <a:xfrm>
            <a:off x="1206500" y="7057052"/>
            <a:ext cx="9779000" cy="5385424"/>
          </a:xfrm>
          <a:prstGeom prst="rect">
            <a:avLst/>
          </a:prstGeom>
        </p:spPr>
        <p:txBody>
          <a:bodyPr anchor="b"/>
          <a:lstStyle/>
          <a:p>
            <a:pPr algn="ctr"/>
            <a:r>
              <a:t>Secure System Design</a:t>
            </a:r>
          </a:p>
          <a:p>
            <a:pPr>
              <a:defRPr sz="3000"/>
            </a:pPr>
          </a:p>
          <a:p>
            <a:pPr>
              <a:defRPr sz="3000"/>
            </a:pPr>
          </a:p>
          <a:p>
            <a:pPr>
              <a:defRPr sz="3000"/>
            </a:pPr>
          </a:p>
          <a:p>
            <a:pPr>
              <a:defRPr sz="3000"/>
            </a:pPr>
          </a:p>
          <a:p>
            <a:pPr>
              <a:defRPr sz="3000"/>
            </a:pPr>
          </a:p>
          <a:p>
            <a:pPr>
              <a:defRPr sz="3000"/>
            </a:pPr>
            <a:r>
              <a:t>Ambrosio Aniello - M63001343</a:t>
            </a:r>
          </a:p>
          <a:p>
            <a:pPr>
              <a:defRPr sz="3000"/>
            </a:pPr>
            <a:r>
              <a:t>Aramu Stefano - M63001348</a:t>
            </a:r>
          </a:p>
        </p:txBody>
      </p:sp>
      <p:pic>
        <p:nvPicPr>
          <p:cNvPr id="154" name="Picture 2" descr="Picture 2"/>
          <p:cNvPicPr>
            <a:picLocks noChangeAspect="1"/>
          </p:cNvPicPr>
          <p:nvPr/>
        </p:nvPicPr>
        <p:blipFill>
          <a:blip r:embed="rId3">
            <a:extLst/>
          </a:blip>
          <a:stretch>
            <a:fillRect/>
          </a:stretch>
        </p:blipFill>
        <p:spPr>
          <a:xfrm>
            <a:off x="168583" y="92710"/>
            <a:ext cx="1742681" cy="173705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1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18" name="Deployment Diagram"/>
          <p:cNvSpPr txBox="1"/>
          <p:nvPr>
            <p:ph type="title"/>
          </p:nvPr>
        </p:nvSpPr>
        <p:spPr>
          <a:xfrm>
            <a:off x="6472825" y="-1979865"/>
            <a:ext cx="11438350" cy="5882273"/>
          </a:xfrm>
          <a:prstGeom prst="rect">
            <a:avLst/>
          </a:prstGeom>
        </p:spPr>
        <p:txBody>
          <a:bodyPr anchor="ctr"/>
          <a:lstStyle>
            <a:lvl1pPr algn="ctr">
              <a:defRPr>
                <a:solidFill>
                  <a:schemeClr val="accent5">
                    <a:lumOff val="-29866"/>
                  </a:schemeClr>
                </a:solidFill>
              </a:defRPr>
            </a:lvl1pPr>
          </a:lstStyle>
          <a:p>
            <a:pPr/>
            <a:r>
              <a:t>Deployment Diagram</a:t>
            </a:r>
          </a:p>
        </p:txBody>
      </p:sp>
      <p:pic>
        <p:nvPicPr>
          <p:cNvPr id="21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221" name="Schermata 2023-01-03 alle 16.56.59.png" descr="Schermata 2023-01-03 alle 16.56.59.png"/>
          <p:cNvPicPr>
            <a:picLocks noChangeAspect="1"/>
          </p:cNvPicPr>
          <p:nvPr/>
        </p:nvPicPr>
        <p:blipFill>
          <a:blip r:embed="rId4">
            <a:extLst/>
          </a:blip>
          <a:srcRect l="207" t="900" r="0" b="676"/>
          <a:stretch>
            <a:fillRect/>
          </a:stretch>
        </p:blipFill>
        <p:spPr>
          <a:xfrm>
            <a:off x="829436" y="2752735"/>
            <a:ext cx="22772522" cy="10334230"/>
          </a:xfrm>
          <a:custGeom>
            <a:avLst/>
            <a:gdLst/>
            <a:ahLst/>
            <a:cxnLst>
              <a:cxn ang="0">
                <a:pos x="wd2" y="hd2"/>
              </a:cxn>
              <a:cxn ang="5400000">
                <a:pos x="wd2" y="hd2"/>
              </a:cxn>
              <a:cxn ang="10800000">
                <a:pos x="wd2" y="hd2"/>
              </a:cxn>
              <a:cxn ang="16200000">
                <a:pos x="wd2" y="hd2"/>
              </a:cxn>
            </a:cxnLst>
            <a:rect l="0" t="0" r="r" b="b"/>
            <a:pathLst>
              <a:path w="21600" h="20950" fill="norm" stroke="1" extrusionOk="0">
                <a:moveTo>
                  <a:pt x="104" y="0"/>
                </a:moveTo>
                <a:lnTo>
                  <a:pt x="52" y="105"/>
                </a:lnTo>
                <a:lnTo>
                  <a:pt x="0" y="208"/>
                </a:lnTo>
                <a:lnTo>
                  <a:pt x="0" y="10579"/>
                </a:lnTo>
                <a:lnTo>
                  <a:pt x="0" y="20950"/>
                </a:lnTo>
                <a:lnTo>
                  <a:pt x="7391" y="20950"/>
                </a:lnTo>
                <a:lnTo>
                  <a:pt x="14782" y="20950"/>
                </a:lnTo>
                <a:lnTo>
                  <a:pt x="14830" y="20841"/>
                </a:lnTo>
                <a:cubicBezTo>
                  <a:pt x="14885" y="20715"/>
                  <a:pt x="14882" y="21600"/>
                  <a:pt x="14880" y="7467"/>
                </a:cubicBezTo>
                <a:lnTo>
                  <a:pt x="14879" y="0"/>
                </a:lnTo>
                <a:lnTo>
                  <a:pt x="7492" y="0"/>
                </a:lnTo>
                <a:lnTo>
                  <a:pt x="104" y="0"/>
                </a:lnTo>
                <a:close/>
                <a:moveTo>
                  <a:pt x="21566" y="10787"/>
                </a:moveTo>
                <a:cubicBezTo>
                  <a:pt x="21538" y="10787"/>
                  <a:pt x="21532" y="10875"/>
                  <a:pt x="21532" y="11291"/>
                </a:cubicBezTo>
                <a:cubicBezTo>
                  <a:pt x="21532" y="11706"/>
                  <a:pt x="21538" y="11794"/>
                  <a:pt x="21566" y="11794"/>
                </a:cubicBezTo>
                <a:cubicBezTo>
                  <a:pt x="21594" y="11794"/>
                  <a:pt x="21600" y="11706"/>
                  <a:pt x="21600" y="11291"/>
                </a:cubicBezTo>
                <a:cubicBezTo>
                  <a:pt x="21600" y="10875"/>
                  <a:pt x="21594" y="10787"/>
                  <a:pt x="21566" y="10787"/>
                </a:cubicBezTo>
                <a:close/>
                <a:moveTo>
                  <a:pt x="15337" y="12033"/>
                </a:moveTo>
                <a:lnTo>
                  <a:pt x="15288" y="12143"/>
                </a:lnTo>
                <a:cubicBezTo>
                  <a:pt x="15241" y="12251"/>
                  <a:pt x="15240" y="12280"/>
                  <a:pt x="15238" y="14073"/>
                </a:cubicBezTo>
                <a:cubicBezTo>
                  <a:pt x="15237" y="15074"/>
                  <a:pt x="15237" y="16491"/>
                  <a:pt x="15237" y="17223"/>
                </a:cubicBezTo>
                <a:lnTo>
                  <a:pt x="15239" y="18554"/>
                </a:lnTo>
                <a:lnTo>
                  <a:pt x="18345" y="18554"/>
                </a:lnTo>
                <a:lnTo>
                  <a:pt x="21451" y="18554"/>
                </a:lnTo>
                <a:lnTo>
                  <a:pt x="21503" y="18449"/>
                </a:lnTo>
                <a:lnTo>
                  <a:pt x="21555" y="18345"/>
                </a:lnTo>
                <a:lnTo>
                  <a:pt x="21555" y="15189"/>
                </a:lnTo>
                <a:lnTo>
                  <a:pt x="21555" y="12033"/>
                </a:lnTo>
                <a:lnTo>
                  <a:pt x="18446" y="12033"/>
                </a:lnTo>
                <a:lnTo>
                  <a:pt x="15337" y="12033"/>
                </a:lnTo>
                <a:close/>
              </a:path>
            </a:pathLst>
          </a:cu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2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27" name="AC-8 : SYSTEM USE NOTIFICATION"/>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AC-8 : SYSTEM USE NOTIFICATION</a:t>
            </a:r>
          </a:p>
        </p:txBody>
      </p:sp>
      <p:pic>
        <p:nvPicPr>
          <p:cNvPr id="92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930" name="Immagine" descr="Immagine"/>
          <p:cNvPicPr>
            <a:picLocks noChangeAspect="0"/>
          </p:cNvPicPr>
          <p:nvPr/>
        </p:nvPicPr>
        <p:blipFill>
          <a:blip r:embed="rId4">
            <a:extLst/>
          </a:blip>
          <a:stretch>
            <a:fillRect/>
          </a:stretch>
        </p:blipFill>
        <p:spPr>
          <a:xfrm>
            <a:off x="1954032" y="3116464"/>
            <a:ext cx="8970816" cy="9165029"/>
          </a:xfrm>
          <a:prstGeom prst="rect">
            <a:avLst/>
          </a:prstGeom>
          <a:effectLst>
            <a:outerShdw sx="100000" sy="100000" kx="0" ky="0" algn="b" rotWithShape="0" blurRad="190500" dist="8455" dir="5400000">
              <a:srgbClr val="000000"/>
            </a:outerShdw>
          </a:effectLst>
        </p:spPr>
      </p:pic>
      <p:pic>
        <p:nvPicPr>
          <p:cNvPr id="931" name="Immagine" descr="Immagine"/>
          <p:cNvPicPr>
            <a:picLocks noChangeAspect="0"/>
          </p:cNvPicPr>
          <p:nvPr/>
        </p:nvPicPr>
        <p:blipFill>
          <a:blip r:embed="rId5">
            <a:extLst/>
          </a:blip>
          <a:stretch>
            <a:fillRect/>
          </a:stretch>
        </p:blipFill>
        <p:spPr>
          <a:xfrm>
            <a:off x="12907991" y="3116464"/>
            <a:ext cx="9457475" cy="9165029"/>
          </a:xfrm>
          <a:prstGeom prst="rect">
            <a:avLst/>
          </a:prstGeom>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3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34" name="AC-10 : CONCURRENT SESSION CONTROL"/>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AC-10 : CONCURRENT SESSION CONTROL</a:t>
            </a:r>
          </a:p>
        </p:txBody>
      </p:sp>
      <p:pic>
        <p:nvPicPr>
          <p:cNvPr id="93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937" name="Rettangolo arrotondato"/>
          <p:cNvSpPr/>
          <p:nvPr/>
        </p:nvSpPr>
        <p:spPr>
          <a:xfrm>
            <a:off x="282971" y="2433339"/>
            <a:ext cx="23818058" cy="1859162"/>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38" name="Imporre un limite sul numero massimo di sessioni correnti/contemporanee per ogni utente a un numero predefinito dall’organizzazione."/>
          <p:cNvSpPr txBox="1"/>
          <p:nvPr/>
        </p:nvSpPr>
        <p:spPr>
          <a:xfrm>
            <a:off x="951707" y="2651720"/>
            <a:ext cx="2248058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Imporre un limite sul numero massimo di sessioni correnti/contemporanee per ogni utente a un numero predefinito dall’organizzazione.</a:t>
            </a:r>
          </a:p>
        </p:txBody>
      </p:sp>
      <p:sp>
        <p:nvSpPr>
          <p:cNvPr id="939" name="Il numero di sessioni correnti massime per ogni utente è stato impostato ad un limite massimo di una. Per l’implementazione di questo limite è stato ridefinito il flow di autenticazione tramite browser aggiungendo un subflow nel processo che effettua il "/>
          <p:cNvSpPr txBox="1"/>
          <p:nvPr/>
        </p:nvSpPr>
        <p:spPr>
          <a:xfrm>
            <a:off x="819897" y="4310149"/>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4500">
                <a:solidFill>
                  <a:srgbClr val="000000"/>
                </a:solidFill>
                <a:latin typeface="American Typewriter"/>
                <a:ea typeface="American Typewriter"/>
                <a:cs typeface="American Typewriter"/>
                <a:sym typeface="American Typewriter"/>
              </a:defRPr>
            </a:lvl1pPr>
          </a:lstStyle>
          <a:p>
            <a:pPr/>
            <a:r>
              <a:t>Il numero di sessioni correnti massime per ogni utente è stato impostato ad un limite massimo di una. Per l’implementazione di questo limite è stato ridefinito il flow di autenticazione tramite browser aggiungendo un subflow nel processo che effettua il controllo sull’autenticazione.</a:t>
            </a:r>
          </a:p>
        </p:txBody>
      </p:sp>
      <p:pic>
        <p:nvPicPr>
          <p:cNvPr id="940" name="Immagine" descr="Immagine"/>
          <p:cNvPicPr>
            <a:picLocks noChangeAspect="1"/>
          </p:cNvPicPr>
          <p:nvPr/>
        </p:nvPicPr>
        <p:blipFill>
          <a:blip r:embed="rId4">
            <a:extLst/>
          </a:blip>
          <a:srcRect l="0" t="1923" r="0" b="1923"/>
          <a:stretch>
            <a:fillRect/>
          </a:stretch>
        </p:blipFill>
        <p:spPr>
          <a:xfrm>
            <a:off x="1283910" y="7283508"/>
            <a:ext cx="9235996" cy="5927874"/>
          </a:xfrm>
          <a:prstGeom prst="rect">
            <a:avLst/>
          </a:prstGeom>
          <a:ln w="12700">
            <a:miter lim="400000"/>
          </a:ln>
        </p:spPr>
      </p:pic>
      <p:pic>
        <p:nvPicPr>
          <p:cNvPr id="941" name="Immagine" descr="Immagine"/>
          <p:cNvPicPr>
            <a:picLocks noChangeAspect="1"/>
          </p:cNvPicPr>
          <p:nvPr/>
        </p:nvPicPr>
        <p:blipFill>
          <a:blip r:embed="rId5">
            <a:extLst/>
          </a:blip>
          <a:stretch>
            <a:fillRect/>
          </a:stretch>
        </p:blipFill>
        <p:spPr>
          <a:xfrm>
            <a:off x="10947785" y="7254940"/>
            <a:ext cx="12152305" cy="5985010"/>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4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44" name="AC-12 : SESSION TERMINATION"/>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AC-12 : SESSION TERMINATION</a:t>
            </a:r>
          </a:p>
        </p:txBody>
      </p:sp>
      <p:pic>
        <p:nvPicPr>
          <p:cNvPr id="94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947" name="Rettangolo arrotondato"/>
          <p:cNvSpPr/>
          <p:nvPr/>
        </p:nvSpPr>
        <p:spPr>
          <a:xfrm>
            <a:off x="282971" y="2579958"/>
            <a:ext cx="23818058" cy="2699676"/>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48" name="Far terminare automaticamente una sessione utente dopo il verificarsi di una condizione stabilita o dell’innesco di un evento che richiede la disconnessione della sessione"/>
          <p:cNvSpPr txBox="1"/>
          <p:nvPr/>
        </p:nvSpPr>
        <p:spPr>
          <a:xfrm>
            <a:off x="951707" y="2888396"/>
            <a:ext cx="2248058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Far terminare automaticamente una sessione utente dopo il verificarsi di una condizione stabilita o dell’innesco di un evento che richiede la disconnessione della sessione</a:t>
            </a:r>
          </a:p>
        </p:txBody>
      </p:sp>
      <p:sp>
        <p:nvSpPr>
          <p:cNvPr id="949" name="Il sistema è stato settato per terminare le sessioni attive automaticamente:…"/>
          <p:cNvSpPr txBox="1"/>
          <p:nvPr/>
        </p:nvSpPr>
        <p:spPr>
          <a:xfrm>
            <a:off x="819897" y="5636162"/>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Il sistema è stato settato per terminare le sessioni attive automaticamente:</a:t>
            </a:r>
          </a:p>
          <a:p>
            <a:pPr lvl="1" marL="9144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Dopo 30 minuti di inattività (SSO Session Idle).</a:t>
            </a:r>
          </a:p>
          <a:p>
            <a:pPr lvl="1" marL="9144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Per sessioni lunghe più di 10 ore (SSO Session Max).</a:t>
            </a:r>
          </a:p>
          <a:p>
            <a:pPr lvl="1" marL="9144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Il Remember Me non è previsto.</a:t>
            </a:r>
          </a:p>
        </p:txBody>
      </p:sp>
      <p:pic>
        <p:nvPicPr>
          <p:cNvPr id="950" name="Immagine" descr="Immagine"/>
          <p:cNvPicPr>
            <a:picLocks noChangeAspect="1"/>
          </p:cNvPicPr>
          <p:nvPr/>
        </p:nvPicPr>
        <p:blipFill>
          <a:blip r:embed="rId4">
            <a:extLst/>
          </a:blip>
          <a:srcRect l="0" t="0" r="0" b="53349"/>
          <a:stretch>
            <a:fillRect/>
          </a:stretch>
        </p:blipFill>
        <p:spPr>
          <a:xfrm>
            <a:off x="1036042" y="9294277"/>
            <a:ext cx="10831144" cy="3145372"/>
          </a:xfrm>
          <a:prstGeom prst="rect">
            <a:avLst/>
          </a:prstGeom>
          <a:ln w="12700">
            <a:miter lim="400000"/>
          </a:ln>
        </p:spPr>
      </p:pic>
      <p:pic>
        <p:nvPicPr>
          <p:cNvPr id="951" name="Immagine" descr="Immagine"/>
          <p:cNvPicPr>
            <a:picLocks noChangeAspect="1"/>
          </p:cNvPicPr>
          <p:nvPr/>
        </p:nvPicPr>
        <p:blipFill>
          <a:blip r:embed="rId4">
            <a:extLst/>
          </a:blip>
          <a:srcRect l="0" t="47090" r="0" b="6259"/>
          <a:stretch>
            <a:fillRect/>
          </a:stretch>
        </p:blipFill>
        <p:spPr>
          <a:xfrm>
            <a:off x="12516842" y="9294277"/>
            <a:ext cx="10831143" cy="3145372"/>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5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54" name="AC-12 : SESSION TERMINATION"/>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AC-12 : SESSION TERMINATION</a:t>
            </a:r>
          </a:p>
        </p:txBody>
      </p:sp>
      <p:pic>
        <p:nvPicPr>
          <p:cNvPr id="95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957" name="Il tempo di vita dell’access token è impostato a 5 minuti, dopodiché bisognerà ripeter il processo di login da capo.…"/>
          <p:cNvSpPr txBox="1"/>
          <p:nvPr/>
        </p:nvSpPr>
        <p:spPr>
          <a:xfrm>
            <a:off x="819897" y="2512140"/>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Il tempo di vita dell’access token è impostato a 5 minuti, dopodiché bisognerà ripeter il processo di login da capo.</a:t>
            </a:r>
          </a:p>
          <a:p>
            <a:pPr algn="l" defTabSz="457200">
              <a:defRPr sz="4500">
                <a:solidFill>
                  <a:srgbClr val="000000"/>
                </a:solidFill>
                <a:latin typeface="American Typewriter"/>
                <a:ea typeface="American Typewriter"/>
                <a:cs typeface="American Typewriter"/>
                <a:sym typeface="American Typewriter"/>
              </a:defRPr>
            </a:pPr>
            <a:r>
              <a:t>Il processo di login da parte del client deve essere concluso in 1 minuto altrimenti il token viene invalidato e il login dovrà essere ripetuto da capo.</a:t>
            </a:r>
          </a:p>
        </p:txBody>
      </p:sp>
      <p:pic>
        <p:nvPicPr>
          <p:cNvPr id="958" name="Immagine" descr="Immagine"/>
          <p:cNvPicPr>
            <a:picLocks noChangeAspect="1"/>
          </p:cNvPicPr>
          <p:nvPr/>
        </p:nvPicPr>
        <p:blipFill>
          <a:blip r:embed="rId4">
            <a:extLst/>
          </a:blip>
          <a:stretch>
            <a:fillRect/>
          </a:stretch>
        </p:blipFill>
        <p:spPr>
          <a:xfrm>
            <a:off x="4054912" y="6049593"/>
            <a:ext cx="16274176" cy="6704960"/>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60"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61" name="AC-12: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AC-12: CONTROL ENHANCEMENTS</a:t>
            </a:r>
          </a:p>
        </p:txBody>
      </p:sp>
      <p:pic>
        <p:nvPicPr>
          <p:cNvPr id="962"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964" name="Rettangolo arrotondato"/>
          <p:cNvSpPr/>
          <p:nvPr/>
        </p:nvSpPr>
        <p:spPr>
          <a:xfrm>
            <a:off x="283292" y="2509034"/>
            <a:ext cx="23818058" cy="2082801"/>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65" name="AC-12 (1) : Fornire la possibilità di effettuare il log-out per una sessione utente già iniziata anche quando l’autenticazione è usata per ottenere il controllo alle risorse informative dell’organizzazione."/>
          <p:cNvSpPr txBox="1"/>
          <p:nvPr/>
        </p:nvSpPr>
        <p:spPr>
          <a:xfrm>
            <a:off x="282650" y="2509034"/>
            <a:ext cx="2309980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AC-12 (1) : Fornire la possibilità di effettuare il log-out per una sessione utente già iniziata anche quando l’autenticazione è usata per ottenere il controllo alle risorse informative dell’organizzazione.</a:t>
            </a:r>
          </a:p>
        </p:txBody>
      </p:sp>
      <p:sp>
        <p:nvSpPr>
          <p:cNvPr id="966" name="È stato reso disponibile all’utente la possibilità di effetture il log-out dalla propria dashboard.…"/>
          <p:cNvSpPr txBox="1"/>
          <p:nvPr/>
        </p:nvSpPr>
        <p:spPr>
          <a:xfrm>
            <a:off x="642097" y="5078675"/>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È stato reso disponibile all’utente la possibilità di effetture il log-out dalla propria dashboard. </a:t>
            </a:r>
          </a:p>
          <a:p>
            <a:pPr algn="l" defTabSz="457200">
              <a:defRPr sz="4500">
                <a:solidFill>
                  <a:srgbClr val="000000"/>
                </a:solidFill>
                <a:latin typeface="American Typewriter"/>
                <a:ea typeface="American Typewriter"/>
                <a:cs typeface="American Typewriter"/>
                <a:sym typeface="American Typewriter"/>
              </a:defRPr>
            </a:pPr>
            <a:r>
              <a:t>L’html button sarà gestito dal controller che provvederà a costruire il corretto url da invocare per effettuare il logout su Keycloak. Inoltre la sessione verrà invalidata.</a:t>
            </a:r>
          </a:p>
        </p:txBody>
      </p:sp>
      <p:pic>
        <p:nvPicPr>
          <p:cNvPr id="967" name="Immagine" descr="Immagine"/>
          <p:cNvPicPr>
            <a:picLocks noChangeAspect="1"/>
          </p:cNvPicPr>
          <p:nvPr/>
        </p:nvPicPr>
        <p:blipFill>
          <a:blip r:embed="rId4">
            <a:extLst/>
          </a:blip>
          <a:stretch>
            <a:fillRect/>
          </a:stretch>
        </p:blipFill>
        <p:spPr>
          <a:xfrm>
            <a:off x="6300778" y="8036598"/>
            <a:ext cx="11782444" cy="5178384"/>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6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70" name="AC-12: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AC-12: CONTROL ENHANCEMENTS</a:t>
            </a:r>
          </a:p>
        </p:txBody>
      </p:sp>
      <p:pic>
        <p:nvPicPr>
          <p:cNvPr id="97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973" name="Rettangolo arrotondato"/>
          <p:cNvSpPr/>
          <p:nvPr/>
        </p:nvSpPr>
        <p:spPr>
          <a:xfrm>
            <a:off x="283292" y="2509034"/>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74" name="AC-12(2) : Mostrare un messaggio esplicito di log-out agli utenti, indicando la terminazione della sessione di comunicazione autenticata."/>
          <p:cNvSpPr txBox="1"/>
          <p:nvPr/>
        </p:nvSpPr>
        <p:spPr>
          <a:xfrm>
            <a:off x="282650" y="2743053"/>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AC-12(2) : Mostrare un messaggio esplicito di log-out agli utenti, indicando la terminazione della sessione di comunicazione autenticata.</a:t>
            </a:r>
          </a:p>
        </p:txBody>
      </p:sp>
      <p:sp>
        <p:nvSpPr>
          <p:cNvPr id="975" name="Keycloak chiederà all’utente di confermare l’operazione di log-out."/>
          <p:cNvSpPr txBox="1"/>
          <p:nvPr/>
        </p:nvSpPr>
        <p:spPr>
          <a:xfrm>
            <a:off x="642097" y="4604739"/>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4500">
                <a:solidFill>
                  <a:srgbClr val="000000"/>
                </a:solidFill>
                <a:latin typeface="American Typewriter"/>
                <a:ea typeface="American Typewriter"/>
                <a:cs typeface="American Typewriter"/>
                <a:sym typeface="American Typewriter"/>
              </a:defRPr>
            </a:lvl1pPr>
          </a:lstStyle>
          <a:p>
            <a:pPr/>
            <a:r>
              <a:t>Keycloak chiederà all’utente di confermare l’operazione di log-out.</a:t>
            </a:r>
          </a:p>
        </p:txBody>
      </p:sp>
      <p:pic>
        <p:nvPicPr>
          <p:cNvPr id="976" name="Immagine" descr="Immagine"/>
          <p:cNvPicPr>
            <a:picLocks noChangeAspect="1"/>
          </p:cNvPicPr>
          <p:nvPr/>
        </p:nvPicPr>
        <p:blipFill>
          <a:blip r:embed="rId4">
            <a:extLst/>
          </a:blip>
          <a:stretch>
            <a:fillRect/>
          </a:stretch>
        </p:blipFill>
        <p:spPr>
          <a:xfrm>
            <a:off x="5716964" y="5886146"/>
            <a:ext cx="12950072" cy="6779364"/>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7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79" name="AC-12: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AC-12: CONTROL ENHANCEMENTS</a:t>
            </a:r>
          </a:p>
        </p:txBody>
      </p:sp>
      <p:pic>
        <p:nvPicPr>
          <p:cNvPr id="980"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982" name="Keycloak dopo aver effettuato il log-out, e quindi dopo aver invalidato la sessione, effettuerà il redirect ad una pagina di estensione .jsp che notificherà all’utente che il log-out è avvenuto correttamente."/>
          <p:cNvSpPr txBox="1"/>
          <p:nvPr/>
        </p:nvSpPr>
        <p:spPr>
          <a:xfrm>
            <a:off x="642097" y="3467293"/>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4500">
                <a:solidFill>
                  <a:srgbClr val="000000"/>
                </a:solidFill>
                <a:latin typeface="American Typewriter"/>
                <a:ea typeface="American Typewriter"/>
                <a:cs typeface="American Typewriter"/>
                <a:sym typeface="American Typewriter"/>
              </a:defRPr>
            </a:lvl1pPr>
          </a:lstStyle>
          <a:p>
            <a:pPr/>
            <a:r>
              <a:t>Keycloak dopo aver effettuato il log-out, e quindi dopo aver invalidato la sessione, effettuerà il redirect ad una pagina di estensione .jsp che notificherà all’utente che il log-out è avvenuto correttamente.</a:t>
            </a:r>
          </a:p>
        </p:txBody>
      </p:sp>
      <p:pic>
        <p:nvPicPr>
          <p:cNvPr id="983" name="Immagine" descr="Immagine"/>
          <p:cNvPicPr>
            <a:picLocks noChangeAspect="1"/>
          </p:cNvPicPr>
          <p:nvPr/>
        </p:nvPicPr>
        <p:blipFill>
          <a:blip r:embed="rId4">
            <a:extLst/>
          </a:blip>
          <a:stretch>
            <a:fillRect/>
          </a:stretch>
        </p:blipFill>
        <p:spPr>
          <a:xfrm>
            <a:off x="3047443" y="7170998"/>
            <a:ext cx="18289114" cy="5157531"/>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8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86" name="AC-17 : REMOTE ACCESS"/>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AC-17 : REMOTE ACCESS</a:t>
            </a:r>
          </a:p>
        </p:txBody>
      </p:sp>
      <p:pic>
        <p:nvPicPr>
          <p:cNvPr id="98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989" name="Rettangolo arrotondato"/>
          <p:cNvSpPr/>
          <p:nvPr/>
        </p:nvSpPr>
        <p:spPr>
          <a:xfrm>
            <a:off x="282971" y="3088232"/>
            <a:ext cx="23818058" cy="3043094"/>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90" name="Stabilire le restrizioni di utilizzo e i requisiti di connessione per ogni tipologia di accesso remoto consentita.…"/>
          <p:cNvSpPr txBox="1"/>
          <p:nvPr/>
        </p:nvSpPr>
        <p:spPr>
          <a:xfrm>
            <a:off x="951707" y="3346855"/>
            <a:ext cx="22480587" cy="274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Stabilire le restrizioni di utilizzo e i requisiti di connessione per ogni tipologia di accesso remoto consentita.</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Autorizzare ogni topologia di accesso remoto al sistema prima di consentire la connessione.</a:t>
            </a:r>
          </a:p>
        </p:txBody>
      </p:sp>
      <p:sp>
        <p:nvSpPr>
          <p:cNvPr id="991" name="L’applicazione consente agli utenti di accedere al server tramite una connessione HTTPS garantendo segretezza e autenticità della comunicazione tra il sistema e l’utilizzatore .…"/>
          <p:cNvSpPr txBox="1"/>
          <p:nvPr/>
        </p:nvSpPr>
        <p:spPr>
          <a:xfrm>
            <a:off x="819897" y="7389724"/>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L’applicazione consente agli utenti di accedere al server tramite una connessione HTTPS garantendo segretezza e autenticità della comunicazione tra il sistema e l’utilizzatore . </a:t>
            </a:r>
          </a:p>
          <a:p>
            <a:pPr algn="l" defTabSz="457200">
              <a:defRPr sz="4500">
                <a:solidFill>
                  <a:srgbClr val="000000"/>
                </a:solidFill>
                <a:latin typeface="American Typewriter"/>
                <a:ea typeface="American Typewriter"/>
                <a:cs typeface="American Typewriter"/>
                <a:sym typeface="American Typewriter"/>
              </a:defRPr>
            </a:pPr>
            <a:r>
              <a:t>Il sistema di autorizzazione si interpone tra tutti i servizi fruibili e in tutte le richieste di accesso remoto garantendone l’accesso esclusivo.</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9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94" name="AC-17: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AC-17: CONTROL ENHANCEMENTS</a:t>
            </a:r>
          </a:p>
        </p:txBody>
      </p:sp>
      <p:pic>
        <p:nvPicPr>
          <p:cNvPr id="99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997" name="Rettangolo arrotondato"/>
          <p:cNvSpPr/>
          <p:nvPr/>
        </p:nvSpPr>
        <p:spPr>
          <a:xfrm>
            <a:off x="283292" y="2509034"/>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98" name="AC-17(1) : impiegare meccanismi automatici per osservare e tenere sotto controllo i metodi d’accesso remoto."/>
          <p:cNvSpPr txBox="1"/>
          <p:nvPr/>
        </p:nvSpPr>
        <p:spPr>
          <a:xfrm>
            <a:off x="282650" y="2743053"/>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AC-17(1) : impiegare meccanismi automatici per osservare e tenere sotto controllo i metodi d’accesso remoto.</a:t>
            </a:r>
          </a:p>
        </p:txBody>
      </p:sp>
      <p:sp>
        <p:nvSpPr>
          <p:cNvPr id="999" name="Il sistema di monitoring automatico fornito dall’admin console di Keycloak permette di tracciare e di notificare eventuali tentativi di azioni illegali commesse da un accesso remoto. Inoltre le attività di accesso sono registrate dai logger dei microserv"/>
          <p:cNvSpPr txBox="1"/>
          <p:nvPr/>
        </p:nvSpPr>
        <p:spPr>
          <a:xfrm>
            <a:off x="642097" y="4604739"/>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Il sistema di monitoring automatico fornito dall’admin console di Keycloak permette di tracciare e di notificare eventuali tentativi di azioni illegali commesse da un accesso remoto. Inoltre le attività di accesso sono registrate dai logger dei microservizi del sistema.</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Tutte i flussi di informazione dall’applicazione e verso quest’ultima viaggiano tramite HTTPS sfruttando il protocollo TLS che protegge i dati con la crittografia al fine di garantire confidenzialità e integrità di questi ultimi</a:t>
            </a:r>
          </a:p>
        </p:txBody>
      </p:sp>
      <p:sp>
        <p:nvSpPr>
          <p:cNvPr id="1000" name="Rettangolo arrotondato"/>
          <p:cNvSpPr/>
          <p:nvPr/>
        </p:nvSpPr>
        <p:spPr>
          <a:xfrm>
            <a:off x="283292" y="7716034"/>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01" name="AC-17(2) : implementare meccanismi crittografici per garantire la confidenzialità e l’integrità delle sessioni ad accesso remoto."/>
          <p:cNvSpPr txBox="1"/>
          <p:nvPr/>
        </p:nvSpPr>
        <p:spPr>
          <a:xfrm>
            <a:off x="282650" y="7950054"/>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AC-17(2) : implementare meccanismi crittografici per garantire la confidenzialità e l’integrità delle sessioni ad accesso remoto.</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0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004" name="AC-17: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AC-17: CONTROL ENHANCEMENTS</a:t>
            </a:r>
          </a:p>
        </p:txBody>
      </p:sp>
      <p:pic>
        <p:nvPicPr>
          <p:cNvPr id="100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007" name="Rettangolo arrotondato"/>
          <p:cNvSpPr/>
          <p:nvPr/>
        </p:nvSpPr>
        <p:spPr>
          <a:xfrm>
            <a:off x="283292" y="2817092"/>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08" name="AC-17(3) : Instradare gli accessi remoti tramite punti di controllo autorizzati della rete di accesso"/>
          <p:cNvSpPr txBox="1"/>
          <p:nvPr/>
        </p:nvSpPr>
        <p:spPr>
          <a:xfrm>
            <a:off x="282650" y="3051112"/>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AC-17(3) : Instradare gli accessi remoti tramite punti di controllo autorizzati della rete di accesso</a:t>
            </a:r>
          </a:p>
        </p:txBody>
      </p:sp>
      <p:sp>
        <p:nvSpPr>
          <p:cNvPr id="1009" name="Le richieste ai micro servizi della rete interna privata vengono instradate da tomcat che prevede quale di questi ultimi invocare."/>
          <p:cNvSpPr txBox="1"/>
          <p:nvPr/>
        </p:nvSpPr>
        <p:spPr>
          <a:xfrm>
            <a:off x="642097" y="5078675"/>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Le richieste ai micro servizi della rete interna privata vengono instradate da tomcat che prevede quale di questi ultimi invocare.</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2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24" name="Architettura"/>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Architettura</a:t>
            </a:r>
          </a:p>
        </p:txBody>
      </p:sp>
      <p:pic>
        <p:nvPicPr>
          <p:cNvPr id="22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227" name="Più nello specifico l’applicazione monolitica è stata divisa in più microservizi:…"/>
          <p:cNvSpPr txBox="1"/>
          <p:nvPr>
            <p:ph type="body" idx="1"/>
          </p:nvPr>
        </p:nvSpPr>
        <p:spPr>
          <a:xfrm>
            <a:off x="762000" y="2413000"/>
            <a:ext cx="22860000" cy="11212507"/>
          </a:xfrm>
          <a:prstGeom prst="rect">
            <a:avLst/>
          </a:prstGeom>
        </p:spPr>
        <p:txBody>
          <a:bodyPr lIns="45719" tIns="45719" rIns="45719" bIns="45719"/>
          <a:lstStyle/>
          <a:p>
            <a:pPr defTabSz="841247">
              <a:lnSpc>
                <a:spcPct val="94500"/>
              </a:lnSpc>
              <a:spcBef>
                <a:spcPts val="800"/>
              </a:spcBef>
              <a:buClr>
                <a:srgbClr val="3BB684"/>
              </a:buClr>
              <a:buFont typeface="Helvetica"/>
              <a:defRPr b="0" sz="4140">
                <a:latin typeface="American Typewriter"/>
                <a:ea typeface="American Typewriter"/>
                <a:cs typeface="American Typewriter"/>
                <a:sym typeface="American Typewriter"/>
              </a:defRPr>
            </a:pPr>
            <a:r>
              <a:t>Più nello specifico l’applicazione monolitica è stata divisa in più microservizi:</a:t>
            </a:r>
          </a:p>
          <a:p>
            <a:pPr defTabSz="841247">
              <a:lnSpc>
                <a:spcPct val="94500"/>
              </a:lnSpc>
              <a:spcBef>
                <a:spcPts val="800"/>
              </a:spcBef>
              <a:buClr>
                <a:srgbClr val="3BB684"/>
              </a:buClr>
              <a:buFont typeface="Helvetica"/>
              <a:defRPr b="0" sz="4140">
                <a:latin typeface="American Typewriter"/>
                <a:ea typeface="American Typewriter"/>
                <a:cs typeface="American Typewriter"/>
                <a:sym typeface="American Typewriter"/>
              </a:defRPr>
            </a:pPr>
          </a:p>
          <a:p>
            <a:pPr marL="210311" indent="-210311" defTabSz="841247">
              <a:lnSpc>
                <a:spcPct val="94500"/>
              </a:lnSpc>
              <a:spcBef>
                <a:spcPts val="800"/>
              </a:spcBef>
              <a:buClr>
                <a:schemeClr val="accent5">
                  <a:lumOff val="-29866"/>
                </a:schemeClr>
              </a:buClr>
              <a:buSzPct val="100000"/>
              <a:buFont typeface="Helvetica"/>
              <a:buChar char="‣"/>
              <a:defRPr b="0" sz="4140">
                <a:latin typeface="American Typewriter"/>
                <a:ea typeface="American Typewriter"/>
                <a:cs typeface="American Typewriter"/>
                <a:sym typeface="American Typewriter"/>
              </a:defRPr>
            </a:pPr>
            <a:r>
              <a:t> Tramite Spring MVC, eseguito su un web server Apache Tomcat 9.0.12, è stata realizzata la logica di Business separandola rispettivamente in tre controller che gestiscono:</a:t>
            </a:r>
          </a:p>
          <a:p>
            <a:pPr lvl="1" marL="546811" indent="-210311" defTabSz="841247">
              <a:lnSpc>
                <a:spcPct val="94500"/>
              </a:lnSpc>
              <a:spcBef>
                <a:spcPts val="800"/>
              </a:spcBef>
              <a:buClr>
                <a:schemeClr val="accent5">
                  <a:lumOff val="-29866"/>
                </a:schemeClr>
              </a:buClr>
              <a:buSzPct val="100000"/>
              <a:buFont typeface="Helvetica"/>
              <a:buChar char="‣"/>
              <a:defRPr b="0" sz="4140">
                <a:latin typeface="American Typewriter"/>
                <a:ea typeface="American Typewriter"/>
                <a:cs typeface="American Typewriter"/>
                <a:sym typeface="American Typewriter"/>
              </a:defRPr>
            </a:pPr>
            <a:r>
              <a:t> </a:t>
            </a:r>
            <a:r>
              <a:rPr b="1"/>
              <a:t>Area pubblica</a:t>
            </a:r>
            <a:endParaRPr b="1"/>
          </a:p>
          <a:p>
            <a:pPr lvl="1" marL="546811" indent="-210311" defTabSz="841247">
              <a:lnSpc>
                <a:spcPct val="94500"/>
              </a:lnSpc>
              <a:spcBef>
                <a:spcPts val="800"/>
              </a:spcBef>
              <a:buClr>
                <a:schemeClr val="accent5">
                  <a:lumOff val="-29866"/>
                </a:schemeClr>
              </a:buClr>
              <a:buSzPct val="100000"/>
              <a:buFont typeface="Helvetica"/>
              <a:buChar char="‣"/>
              <a:defRPr b="0" sz="4140">
                <a:latin typeface="American Typewriter"/>
                <a:ea typeface="American Typewriter"/>
                <a:cs typeface="American Typewriter"/>
                <a:sym typeface="American Typewriter"/>
              </a:defRPr>
            </a:pPr>
            <a:r>
              <a:rPr b="1"/>
              <a:t> Gestione degli Autonoleggi da parte dei gestori</a:t>
            </a:r>
            <a:endParaRPr b="1"/>
          </a:p>
          <a:p>
            <a:pPr lvl="1" marL="546811" indent="-210311" defTabSz="841247">
              <a:lnSpc>
                <a:spcPct val="94500"/>
              </a:lnSpc>
              <a:spcBef>
                <a:spcPts val="800"/>
              </a:spcBef>
              <a:buClr>
                <a:schemeClr val="accent5">
                  <a:lumOff val="-29866"/>
                </a:schemeClr>
              </a:buClr>
              <a:buSzPct val="100000"/>
              <a:buFont typeface="Helvetica"/>
              <a:buChar char="‣"/>
              <a:defRPr b="0" sz="4140">
                <a:latin typeface="American Typewriter"/>
                <a:ea typeface="American Typewriter"/>
                <a:cs typeface="American Typewriter"/>
                <a:sym typeface="American Typewriter"/>
              </a:defRPr>
            </a:pPr>
            <a:r>
              <a:rPr b="1"/>
              <a:t> Gestione delle Prenotazioni per il noleggio da parte di un cliente</a:t>
            </a:r>
            <a:endParaRPr b="1"/>
          </a:p>
          <a:p>
            <a:pPr lvl="1" marL="546811" indent="-210311" defTabSz="841247">
              <a:lnSpc>
                <a:spcPct val="94500"/>
              </a:lnSpc>
              <a:spcBef>
                <a:spcPts val="800"/>
              </a:spcBef>
              <a:buClr>
                <a:schemeClr val="accent5">
                  <a:lumOff val="-29866"/>
                </a:schemeClr>
              </a:buClr>
              <a:buSzPct val="100000"/>
              <a:buFont typeface="Helvetica"/>
              <a:buChar char="‣"/>
              <a:defRPr b="0" sz="4140">
                <a:latin typeface="American Typewriter"/>
                <a:ea typeface="American Typewriter"/>
                <a:cs typeface="American Typewriter"/>
                <a:sym typeface="American Typewriter"/>
              </a:defRPr>
            </a:pPr>
          </a:p>
          <a:p>
            <a:pPr marL="210311" indent="-210311" defTabSz="841247">
              <a:lnSpc>
                <a:spcPct val="94500"/>
              </a:lnSpc>
              <a:spcBef>
                <a:spcPts val="800"/>
              </a:spcBef>
              <a:buClr>
                <a:schemeClr val="accent5">
                  <a:lumOff val="-29866"/>
                </a:schemeClr>
              </a:buClr>
              <a:buSzPct val="100000"/>
              <a:buFont typeface="Helvetica"/>
              <a:buChar char="‣"/>
              <a:defRPr b="0" sz="4140">
                <a:latin typeface="American Typewriter"/>
                <a:ea typeface="American Typewriter"/>
                <a:cs typeface="American Typewriter"/>
                <a:sym typeface="American Typewriter"/>
              </a:defRPr>
            </a:pPr>
            <a:r>
              <a:t>Tramite Keycloak è stata realizzata la logica di Registrazione al servizio e di ‘Identity and Access Management’.</a:t>
            </a:r>
          </a:p>
          <a:p>
            <a:pPr marL="210311" indent="-210311" defTabSz="841247">
              <a:lnSpc>
                <a:spcPct val="94500"/>
              </a:lnSpc>
              <a:spcBef>
                <a:spcPts val="800"/>
              </a:spcBef>
              <a:buClr>
                <a:schemeClr val="accent5">
                  <a:lumOff val="-29866"/>
                </a:schemeClr>
              </a:buClr>
              <a:buSzPct val="100000"/>
              <a:buFont typeface="Helvetica"/>
              <a:buChar char="‣"/>
              <a:defRPr b="0" sz="4140">
                <a:latin typeface="American Typewriter"/>
                <a:ea typeface="American Typewriter"/>
                <a:cs typeface="American Typewriter"/>
                <a:sym typeface="American Typewriter"/>
              </a:defRPr>
            </a:pPr>
          </a:p>
          <a:p>
            <a:pPr marL="210311" indent="-210311" defTabSz="841247">
              <a:lnSpc>
                <a:spcPct val="94500"/>
              </a:lnSpc>
              <a:spcBef>
                <a:spcPts val="800"/>
              </a:spcBef>
              <a:buClr>
                <a:schemeClr val="accent5">
                  <a:lumOff val="-29866"/>
                </a:schemeClr>
              </a:buClr>
              <a:buSzPct val="100000"/>
              <a:buFont typeface="Helvetica"/>
              <a:buChar char="‣"/>
              <a:defRPr b="0" sz="4140">
                <a:latin typeface="American Typewriter"/>
                <a:ea typeface="American Typewriter"/>
                <a:cs typeface="American Typewriter"/>
                <a:sym typeface="American Typewriter"/>
              </a:defRPr>
            </a:pPr>
            <a:r>
              <a:t>Un database MSSQL che è collocato in un container esterno all’applicazione ma connesso alla stessa subnet, garantisce la persistenza dei dati.</a:t>
            </a:r>
          </a:p>
          <a:p>
            <a:pPr marL="210311" indent="-210311" defTabSz="841247">
              <a:lnSpc>
                <a:spcPct val="94500"/>
              </a:lnSpc>
              <a:spcBef>
                <a:spcPts val="800"/>
              </a:spcBef>
              <a:buClr>
                <a:schemeClr val="accent5">
                  <a:lumOff val="-29866"/>
                </a:schemeClr>
              </a:buClr>
              <a:buSzPct val="100000"/>
              <a:buFont typeface="Helvetica"/>
              <a:buChar char="‣"/>
              <a:defRPr b="0" sz="4140">
                <a:latin typeface="American Typewriter"/>
                <a:ea typeface="American Typewriter"/>
                <a:cs typeface="American Typewriter"/>
                <a:sym typeface="American Typewriter"/>
              </a:defRPr>
            </a:pPr>
          </a:p>
          <a:p>
            <a:pPr marL="210311" indent="-210311" defTabSz="841247">
              <a:lnSpc>
                <a:spcPct val="94500"/>
              </a:lnSpc>
              <a:spcBef>
                <a:spcPts val="800"/>
              </a:spcBef>
              <a:buClr>
                <a:schemeClr val="accent5">
                  <a:lumOff val="-29866"/>
                </a:schemeClr>
              </a:buClr>
              <a:buSzPct val="100000"/>
              <a:buFont typeface="Helvetica"/>
              <a:buChar char="‣"/>
              <a:defRPr b="0" sz="4140">
                <a:latin typeface="American Typewriter"/>
                <a:ea typeface="American Typewriter"/>
                <a:cs typeface="American Typewriter"/>
                <a:sym typeface="American Typewriter"/>
              </a:defRPr>
            </a:pPr>
            <a:r>
              <a:t>L</a:t>
            </a:r>
            <a:r>
              <a:t>’Identity provider </a:t>
            </a:r>
            <a:r>
              <a:t>Auth0</a:t>
            </a:r>
            <a:r>
              <a:t> fornisce i meccanismi per effettuare l’</a:t>
            </a:r>
            <a:r>
              <a:rPr b="1"/>
              <a:t>autenticazione federata</a:t>
            </a:r>
            <a:r>
              <a:t>, offrendo agli utenti altri metodi di autenticazione (Google,Facebook). </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1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012" name="AC-20 : USE OF EXTERNAL SYSTEMS"/>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AC-20 : USE OF EXTERNAL SYSTEMS</a:t>
            </a:r>
          </a:p>
        </p:txBody>
      </p:sp>
      <p:pic>
        <p:nvPicPr>
          <p:cNvPr id="101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015" name="Rettangolo arrotondato"/>
          <p:cNvSpPr/>
          <p:nvPr/>
        </p:nvSpPr>
        <p:spPr>
          <a:xfrm>
            <a:off x="282971" y="2431067"/>
            <a:ext cx="23818058" cy="4574777"/>
          </a:xfrm>
          <a:prstGeom prst="roundRect">
            <a:avLst>
              <a:gd name="adj" fmla="val 36643"/>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16" name="Stabilire, identificare con fiducia le relazioni stabilite con altre organizzazioni che possiedono operano o mantengono con sistemi esterni autorizzandoli a :…"/>
          <p:cNvSpPr txBox="1"/>
          <p:nvPr/>
        </p:nvSpPr>
        <p:spPr>
          <a:xfrm>
            <a:off x="951707" y="2686455"/>
            <a:ext cx="22480587" cy="406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500">
                <a:solidFill>
                  <a:srgbClr val="000000"/>
                </a:solidFill>
                <a:latin typeface="American Typewriter"/>
                <a:ea typeface="American Typewriter"/>
                <a:cs typeface="American Typewriter"/>
                <a:sym typeface="American Typewriter"/>
              </a:defRPr>
            </a:pPr>
            <a:r>
              <a:t>Stabilire, identificare con fiducia le relazioni stabilite con altre organizzazioni che possiedono operano o mantengono con sistemi esterni autorizzandoli a :</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Accedere al sistema tramite sistemi esterni </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Processare, conservare o trasmettere le informazioni controllate utilizzando sistemi esterni </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Proibire l’uso di alcuni tipi di sistemi esterni</a:t>
            </a:r>
          </a:p>
        </p:txBody>
      </p:sp>
      <p:sp>
        <p:nvSpPr>
          <p:cNvPr id="1017" name="I sistemi esterni all’intero dell’applicazione sono :…"/>
          <p:cNvSpPr txBox="1"/>
          <p:nvPr/>
        </p:nvSpPr>
        <p:spPr>
          <a:xfrm>
            <a:off x="819897" y="7389724"/>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I sistemi esterni all’intero dell’applicazione sono :</a:t>
            </a:r>
          </a:p>
          <a:p>
            <a:pPr lvl="1" marL="9144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Il server SMTP utilizzato da Keycloak “Mailjet”. Quest’ultimo si occupa della gestione dell’invio delle email per conto di Keycloak stesso. La configurazione del servizio avviene dalla dashboard di keyclok nella quale andranno specificati:</a:t>
            </a:r>
          </a:p>
          <a:p>
            <a:pPr lvl="2" marL="13716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l’indirizzo del server SMTP</a:t>
            </a:r>
          </a:p>
          <a:p>
            <a:pPr lvl="2" marL="13716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la porta dedicata al servizio</a:t>
            </a:r>
          </a:p>
          <a:p>
            <a:pPr lvl="2" marL="13716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il protocollo di comunicazione con il server SMTP</a:t>
            </a:r>
          </a:p>
          <a:p>
            <a:pPr lvl="2" marL="13716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username e password per usufruire del servizio</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1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020" name="AC-20 : USE OF EXTERNAL SYSTEMS"/>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AC-20 : USE OF EXTERNAL SYSTEMS</a:t>
            </a:r>
          </a:p>
        </p:txBody>
      </p:sp>
      <p:pic>
        <p:nvPicPr>
          <p:cNvPr id="102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023" name="il servizio G-Auth che si occupa dell’autenticazione federata al sistema.…"/>
          <p:cNvSpPr txBox="1"/>
          <p:nvPr/>
        </p:nvSpPr>
        <p:spPr>
          <a:xfrm>
            <a:off x="819897" y="10745934"/>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457199" indent="-317499"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il servizio G-Auth che si occupa dell’autenticazione federata al sistema.</a:t>
            </a:r>
          </a:p>
          <a:p>
            <a:pPr marL="457199" indent="-317499"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il servizio Facebook Auth che si occupa dell’autenticazione federata al sistema.</a:t>
            </a:r>
          </a:p>
          <a:p>
            <a:pPr marL="457199" indent="-317499"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il servizio Re2capcha che fornisce al sistema una bot-protection.</a:t>
            </a:r>
          </a:p>
        </p:txBody>
      </p:sp>
      <p:pic>
        <p:nvPicPr>
          <p:cNvPr id="1024" name="Immagine" descr="Immagine"/>
          <p:cNvPicPr>
            <a:picLocks noChangeAspect="1"/>
          </p:cNvPicPr>
          <p:nvPr/>
        </p:nvPicPr>
        <p:blipFill>
          <a:blip r:embed="rId4">
            <a:extLst/>
          </a:blip>
          <a:stretch>
            <a:fillRect/>
          </a:stretch>
        </p:blipFill>
        <p:spPr>
          <a:xfrm>
            <a:off x="3289322" y="2489142"/>
            <a:ext cx="17805356" cy="7789844"/>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2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027" name="AC : CONCLUSIONI"/>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 : CONCLUSIONI</a:t>
            </a:r>
          </a:p>
        </p:txBody>
      </p:sp>
      <p:pic>
        <p:nvPicPr>
          <p:cNvPr id="102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030" name="Utilizzando come metrica di paragone il “Moderate Security Baseline” per il calcolo del livello di impatto sulla sicurezza, in base ai controlli effettuati, avremmo un livello di sicurezza ‘Moderate’."/>
          <p:cNvSpPr txBox="1"/>
          <p:nvPr/>
        </p:nvSpPr>
        <p:spPr>
          <a:xfrm>
            <a:off x="819897" y="2512140"/>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Utilizzando come metrica di paragone il </a:t>
            </a:r>
            <a:r>
              <a:rPr b="1">
                <a:solidFill>
                  <a:srgbClr val="337EA9"/>
                </a:solidFill>
                <a:hlinkClick r:id="rId4" invalidUrl="" action="" tgtFrame="" tooltip="" history="1" highlightClick="0" endSnd="0"/>
              </a:rPr>
              <a:t>“Moderate Security Baseline”</a:t>
            </a:r>
            <a:r>
              <a:t> per il calcolo del livello di impatto sulla sicurezza, in base ai controlli effettuati, avremmo un livello di sicurezza</a:t>
            </a:r>
            <a:r>
              <a:rPr b="1"/>
              <a:t> ‘Moderate’</a:t>
            </a:r>
            <a:r>
              <a:t>.</a:t>
            </a:r>
          </a:p>
        </p:txBody>
      </p:sp>
      <p:pic>
        <p:nvPicPr>
          <p:cNvPr id="1031" name="Schermata 2022-12-31 alle 00.24.54.png" descr="Schermata 2022-12-31 alle 00.24.54.png"/>
          <p:cNvPicPr>
            <a:picLocks noChangeAspect="0"/>
          </p:cNvPicPr>
          <p:nvPr/>
        </p:nvPicPr>
        <p:blipFill>
          <a:blip r:embed="rId5">
            <a:extLst/>
          </a:blip>
          <a:stretch>
            <a:fillRect/>
          </a:stretch>
        </p:blipFill>
        <p:spPr>
          <a:xfrm>
            <a:off x="6597650" y="4932431"/>
            <a:ext cx="11188700" cy="8547101"/>
          </a:xfrm>
          <a:prstGeom prst="rect">
            <a:avLst/>
          </a:prstGeom>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33" name="Picture 2" descr="Picture 2"/>
          <p:cNvPicPr>
            <a:picLocks noChangeAspect="1"/>
          </p:cNvPicPr>
          <p:nvPr/>
        </p:nvPicPr>
        <p:blipFill>
          <a:blip r:embed="rId2">
            <a:extLst/>
          </a:blip>
          <a:stretch>
            <a:fillRect/>
          </a:stretch>
        </p:blipFill>
        <p:spPr>
          <a:xfrm>
            <a:off x="168583" y="181610"/>
            <a:ext cx="1742681" cy="1737052"/>
          </a:xfrm>
          <a:prstGeom prst="rect">
            <a:avLst/>
          </a:prstGeom>
          <a:ln w="12700">
            <a:miter lim="400000"/>
          </a:ln>
        </p:spPr>
      </p:pic>
      <p:sp>
        <p:nvSpPr>
          <p:cNvPr id="1034" name="NIST - SC: SYSTEM AND COMMUNICATIONS PROTECTION"/>
          <p:cNvSpPr txBox="1"/>
          <p:nvPr>
            <p:ph type="title"/>
          </p:nvPr>
        </p:nvSpPr>
        <p:spPr>
          <a:xfrm>
            <a:off x="2235505" y="-1890965"/>
            <a:ext cx="19912990" cy="5882273"/>
          </a:xfrm>
          <a:prstGeom prst="rect">
            <a:avLst/>
          </a:prstGeom>
        </p:spPr>
        <p:txBody>
          <a:bodyPr anchor="ctr"/>
          <a:lstStyle>
            <a:lvl1pPr algn="ctr">
              <a:defRPr>
                <a:solidFill>
                  <a:schemeClr val="accent5">
                    <a:lumOff val="-29866"/>
                  </a:schemeClr>
                </a:solidFill>
              </a:defRPr>
            </a:lvl1pPr>
          </a:lstStyle>
          <a:p>
            <a:pPr/>
            <a:r>
              <a:t>NIST - SC: SYSTEM AND COMMUNICATIONS PROTECTION</a:t>
            </a:r>
          </a:p>
        </p:txBody>
      </p:sp>
      <p:pic>
        <p:nvPicPr>
          <p:cNvPr id="1035" name="Linea Linea" descr="Linea Linea"/>
          <p:cNvPicPr>
            <a:picLocks noChangeAspect="0"/>
          </p:cNvPicPr>
          <p:nvPr/>
        </p:nvPicPr>
        <p:blipFill>
          <a:blip r:embed="rId3">
            <a:extLst/>
          </a:blip>
          <a:stretch>
            <a:fillRect/>
          </a:stretch>
        </p:blipFill>
        <p:spPr>
          <a:xfrm>
            <a:off x="-805153" y="2212693"/>
            <a:ext cx="25994307" cy="76201"/>
          </a:xfrm>
          <a:prstGeom prst="rect">
            <a:avLst/>
          </a:prstGeom>
        </p:spPr>
      </p:pic>
      <p:sp>
        <p:nvSpPr>
          <p:cNvPr id="1037" name="Per System and Communications Protection si intendono i controlli che gestiscono  e garantiscono la protezione dei sistemi e delle comunicazioni con e fra quest’ultimi.…"/>
          <p:cNvSpPr txBox="1"/>
          <p:nvPr/>
        </p:nvSpPr>
        <p:spPr>
          <a:xfrm>
            <a:off x="819897" y="4249854"/>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Per System and Communications Protection si intendono i controlli che gestiscono  e garantiscono la protezione dei sistemi e delle comunicazioni con e fra quest’ultimi.</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Di seguito la trattazione dei controlli: </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SC-2 (1), SC-7 (3), SC-8 (1)(3), SC-10, SC-12, SC-13, SC-17, SC-18, SC-23, SC-28, SC-39.</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39" name="Picture 2" descr="Picture 2"/>
          <p:cNvPicPr>
            <a:picLocks noChangeAspect="1"/>
          </p:cNvPicPr>
          <p:nvPr/>
        </p:nvPicPr>
        <p:blipFill>
          <a:blip r:embed="rId2">
            <a:extLst/>
          </a:blip>
          <a:stretch>
            <a:fillRect/>
          </a:stretch>
        </p:blipFill>
        <p:spPr>
          <a:xfrm>
            <a:off x="168583" y="258588"/>
            <a:ext cx="1742681" cy="1737052"/>
          </a:xfrm>
          <a:prstGeom prst="rect">
            <a:avLst/>
          </a:prstGeom>
          <a:ln w="12700">
            <a:miter lim="400000"/>
          </a:ln>
        </p:spPr>
      </p:pic>
      <p:sp>
        <p:nvSpPr>
          <p:cNvPr id="1040" name="SC-2 : SEPARATION OF SYSTEM AND USER FUNCTIONALITY"/>
          <p:cNvSpPr txBox="1"/>
          <p:nvPr>
            <p:ph type="title"/>
          </p:nvPr>
        </p:nvSpPr>
        <p:spPr>
          <a:xfrm>
            <a:off x="1794528" y="-1813988"/>
            <a:ext cx="22631723" cy="5882274"/>
          </a:xfrm>
          <a:prstGeom prst="rect">
            <a:avLst/>
          </a:prstGeom>
        </p:spPr>
        <p:txBody>
          <a:bodyPr anchor="ctr"/>
          <a:lstStyle>
            <a:lvl1pPr algn="ctr">
              <a:defRPr>
                <a:solidFill>
                  <a:schemeClr val="accent5">
                    <a:lumOff val="-29866"/>
                  </a:schemeClr>
                </a:solidFill>
              </a:defRPr>
            </a:lvl1pPr>
          </a:lstStyle>
          <a:p>
            <a:pPr/>
            <a:r>
              <a:t>SC-2 : SEPARATION OF SYSTEM AND USER FUNCTIONALITY</a:t>
            </a:r>
          </a:p>
        </p:txBody>
      </p:sp>
      <p:pic>
        <p:nvPicPr>
          <p:cNvPr id="1041"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043" name="Rettangolo arrotondato"/>
          <p:cNvSpPr/>
          <p:nvPr/>
        </p:nvSpPr>
        <p:spPr>
          <a:xfrm>
            <a:off x="282971" y="3341621"/>
            <a:ext cx="23818058" cy="173712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44" name="Il sistema separa la funzionalità fruibili all’utente (tra cui l’interfaccia dedicata a quest’ultimo) dalle funzionalità di gestione del sistema stesso."/>
          <p:cNvSpPr txBox="1"/>
          <p:nvPr/>
        </p:nvSpPr>
        <p:spPr>
          <a:xfrm>
            <a:off x="951707" y="3498982"/>
            <a:ext cx="2248058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Il sistema separa la funzionalità fruibili all’utente (tra cui l’interfaccia dedicata a quest’ultimo) dalle funzionalità di gestione del sistema stesso.</a:t>
            </a:r>
          </a:p>
        </p:txBody>
      </p:sp>
      <p:sp>
        <p:nvSpPr>
          <p:cNvPr id="1045" name="Il sistema separa le funzioni e le interfacce appartenenti agli utenti dalle funzionalità di gestione del database dedicate all’amministratore di sistema.…"/>
          <p:cNvSpPr txBox="1"/>
          <p:nvPr/>
        </p:nvSpPr>
        <p:spPr>
          <a:xfrm>
            <a:off x="819897" y="7271240"/>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Il sistema separa le funzioni e le interfacce appartenenti agli utenti dalle funzionalità di gestione del database dedicate all’amministratore di sistema. </a:t>
            </a:r>
          </a:p>
          <a:p>
            <a:pPr algn="l" defTabSz="457200">
              <a:defRPr sz="4500">
                <a:solidFill>
                  <a:srgbClr val="000000"/>
                </a:solidFill>
                <a:latin typeface="American Typewriter"/>
                <a:ea typeface="American Typewriter"/>
                <a:cs typeface="American Typewriter"/>
                <a:sym typeface="American Typewriter"/>
              </a:defRPr>
            </a:pPr>
            <a:r>
              <a:t>La gestione dell’IAM è affidata all’amministratore di sicurezza.</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4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048" name="SC-2: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SC-2: CONTROL ENHANCEMENTS</a:t>
            </a:r>
          </a:p>
        </p:txBody>
      </p:sp>
      <p:pic>
        <p:nvPicPr>
          <p:cNvPr id="104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051" name="Rettangolo arrotondato"/>
          <p:cNvSpPr/>
          <p:nvPr/>
        </p:nvSpPr>
        <p:spPr>
          <a:xfrm>
            <a:off x="283292" y="2817092"/>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52" name="SC-2 (1) : Prevenire che agli utenti non privilegiati vengano presentate interfacce di funzionalità per la gestione del sistema."/>
          <p:cNvSpPr txBox="1"/>
          <p:nvPr/>
        </p:nvSpPr>
        <p:spPr>
          <a:xfrm>
            <a:off x="282650" y="3051112"/>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SC-2 (1) : Prevenire che agli utenti non privilegiati vengano presentate interfacce di funzionalità per la gestione del sistema.</a:t>
            </a:r>
          </a:p>
        </p:txBody>
      </p:sp>
      <p:sp>
        <p:nvSpPr>
          <p:cNvPr id="1053" name="È previsto da Keycloak l’utilizzo di due schermate di accesso differenti a seconda se si voglia accede alla dashbord di amministrazione del servizio oppure si voglia accedere alle funzionalità offerte dalla web-app. Infatti:…"/>
          <p:cNvSpPr txBox="1"/>
          <p:nvPr/>
        </p:nvSpPr>
        <p:spPr>
          <a:xfrm>
            <a:off x="642097" y="5502431"/>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È previsto da Keycloak l’utilizzo di due schermate di accesso differenti a seconda se si voglia accede alla dashbord di amministrazione del servizio oppure si voglia accedere alle funzionalità offerte dalla web-app. Infatti:</a:t>
            </a:r>
          </a:p>
          <a:p>
            <a:pPr lvl="1" marL="9144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L’amministratore di sistema per modificare il realm accederà alle funzionalità offerte da Keycloak tramite </a:t>
            </a:r>
            <a:r>
              <a:rPr u="sng">
                <a:solidFill>
                  <a:srgbClr val="0000EE"/>
                </a:solidFill>
                <a:hlinkClick r:id="rId4" invalidUrl="" action="" tgtFrame="" tooltip="" history="1" highlightClick="0" endSnd="0"/>
              </a:rPr>
              <a:t>http://localhost:8080/auth</a:t>
            </a:r>
            <a:r>
              <a:t>.</a:t>
            </a:r>
          </a:p>
          <a:p>
            <a:pPr lvl="1" marL="9144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L’utente che vuole accedere al sistema invece accederà alla login page del sistema direttamente dalla web-app.</a:t>
            </a:r>
          </a:p>
          <a:p>
            <a:pPr algn="l" defTabSz="457200">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In nessun caso all’utente del sistema verrà mostrata la finestra di accesso alla dashboard di gestione dell’IAM.</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5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056" name="SC-7 : BOUNDARY PROTECTION"/>
          <p:cNvSpPr txBox="1"/>
          <p:nvPr>
            <p:ph type="title"/>
          </p:nvPr>
        </p:nvSpPr>
        <p:spPr>
          <a:xfrm>
            <a:off x="876138" y="-1979865"/>
            <a:ext cx="22631724" cy="5882273"/>
          </a:xfrm>
          <a:prstGeom prst="rect">
            <a:avLst/>
          </a:prstGeom>
        </p:spPr>
        <p:txBody>
          <a:bodyPr anchor="ctr"/>
          <a:lstStyle>
            <a:lvl1pPr algn="ctr">
              <a:defRPr>
                <a:solidFill>
                  <a:schemeClr val="accent5">
                    <a:lumOff val="-29866"/>
                  </a:schemeClr>
                </a:solidFill>
              </a:defRPr>
            </a:lvl1pPr>
          </a:lstStyle>
          <a:p>
            <a:pPr/>
            <a:r>
              <a:t>SC-7 : BOUNDARY PROTECTION</a:t>
            </a:r>
          </a:p>
        </p:txBody>
      </p:sp>
      <p:pic>
        <p:nvPicPr>
          <p:cNvPr id="105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059" name="Rettangolo arrotondato"/>
          <p:cNvSpPr/>
          <p:nvPr/>
        </p:nvSpPr>
        <p:spPr>
          <a:xfrm>
            <a:off x="282971" y="2431067"/>
            <a:ext cx="23818058" cy="4978271"/>
          </a:xfrm>
          <a:prstGeom prst="roundRect">
            <a:avLst>
              <a:gd name="adj" fmla="val 33673"/>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60" name="Monitorare e controllare le comunicazioni con le interfacce di gestione esterne al sistema e le principali interfacce all’interno del sistema.…"/>
          <p:cNvSpPr txBox="1"/>
          <p:nvPr/>
        </p:nvSpPr>
        <p:spPr>
          <a:xfrm>
            <a:off x="951707" y="2558001"/>
            <a:ext cx="22480587"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Monitorare e controllare le comunicazioni con le interfacce di gestione esterne al sistema e le principali interfacce all’interno del sistema. </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Implementare sottoreti per l’accesso alle componenti pubbliche del sistema che sono fisicamente o logicamente separate dalle reti interne. </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Connessione alle reti esterne o sistemi solo attraverso interfacce gestite da dispositivi di protezione perimetrale organizzati in un’architettura di sicurezza</a:t>
            </a:r>
          </a:p>
        </p:txBody>
      </p:sp>
      <p:sp>
        <p:nvSpPr>
          <p:cNvPr id="1061" name="I micro servizi che costituiscono l’applicazione si trovano all’interno di una rete privata realizzata con docker compose.…"/>
          <p:cNvSpPr txBox="1"/>
          <p:nvPr/>
        </p:nvSpPr>
        <p:spPr>
          <a:xfrm>
            <a:off x="819897" y="8010572"/>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I micro servizi che costituiscono l’applicazione si trovano all’interno di una rete privata realizzata con docker compose. </a:t>
            </a:r>
          </a:p>
          <a:p>
            <a:pPr algn="l" defTabSz="457200">
              <a:defRPr sz="4500">
                <a:solidFill>
                  <a:srgbClr val="000000"/>
                </a:solidFill>
                <a:latin typeface="American Typewriter"/>
                <a:ea typeface="American Typewriter"/>
                <a:cs typeface="American Typewriter"/>
                <a:sym typeface="American Typewriter"/>
              </a:defRPr>
            </a:pPr>
            <a:r>
              <a:t>Le connessioni in entrata sono connesse solo tramite la porta 9001 mappata successivamente sulla 8443 per l’HTTPS. </a:t>
            </a:r>
          </a:p>
          <a:p>
            <a:pPr algn="l" defTabSz="457200">
              <a:defRPr sz="4500">
                <a:solidFill>
                  <a:srgbClr val="000000"/>
                </a:solidFill>
                <a:latin typeface="American Typewriter"/>
                <a:ea typeface="American Typewriter"/>
                <a:cs typeface="American Typewriter"/>
                <a:sym typeface="American Typewriter"/>
              </a:defRPr>
            </a:pPr>
            <a:r>
              <a:t>Il perimetro di sicurezza contiene al suo interno il webserver tomcat, l’applicazione rentapp, il server di keycloak, Hashicorp Vault e l’SQL server sul quale è presente il database.</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6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064" name="SC-7: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SC-7: CONTROL ENHANCEMENTS</a:t>
            </a:r>
          </a:p>
        </p:txBody>
      </p:sp>
      <p:pic>
        <p:nvPicPr>
          <p:cNvPr id="106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067" name="Rettangolo arrotondato"/>
          <p:cNvSpPr/>
          <p:nvPr/>
        </p:nvSpPr>
        <p:spPr>
          <a:xfrm>
            <a:off x="283292" y="2817092"/>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68" name="SC-7 (3) : Limitare il numero di connessioni di rete ad un punto di ingresso del sistema"/>
          <p:cNvSpPr txBox="1"/>
          <p:nvPr/>
        </p:nvSpPr>
        <p:spPr>
          <a:xfrm>
            <a:off x="282650" y="3051112"/>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SC-7 (3) : Limitare il numero di connessioni di rete ad un punto di ingresso del sistema</a:t>
            </a:r>
          </a:p>
        </p:txBody>
      </p:sp>
      <p:sp>
        <p:nvSpPr>
          <p:cNvPr id="1069" name="L’utente esterno che desidera collegarsi avrà come punto d’accesso il webserver tomcat che comunica con quest’ultimo tramite HTTPS ed è l’unico servizio esposto della sottorete."/>
          <p:cNvSpPr txBox="1"/>
          <p:nvPr/>
        </p:nvSpPr>
        <p:spPr>
          <a:xfrm>
            <a:off x="642097" y="5078675"/>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spcBef>
                <a:spcPts val="1200"/>
              </a:spcBef>
              <a:defRPr sz="4500">
                <a:solidFill>
                  <a:srgbClr val="000000"/>
                </a:solidFill>
                <a:latin typeface="American Typewriter"/>
                <a:ea typeface="American Typewriter"/>
                <a:cs typeface="American Typewriter"/>
                <a:sym typeface="American Typewriter"/>
              </a:defRPr>
            </a:lvl1pPr>
          </a:lstStyle>
          <a:p>
            <a:pPr/>
            <a:r>
              <a:t>L’utente esterno che desidera collegarsi avrà come punto d’accesso il webserver tomcat che comunica con quest’ultimo tramite HTTPS ed è l’unico servizio esposto della sottorete.</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71"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072" name="SC-8 : TRANSMISSION CONFIDENTIALITY AND INTEGRITY"/>
          <p:cNvSpPr txBox="1"/>
          <p:nvPr>
            <p:ph type="title"/>
          </p:nvPr>
        </p:nvSpPr>
        <p:spPr>
          <a:xfrm>
            <a:off x="1794528" y="-1852865"/>
            <a:ext cx="22631723" cy="5882273"/>
          </a:xfrm>
          <a:prstGeom prst="rect">
            <a:avLst/>
          </a:prstGeom>
        </p:spPr>
        <p:txBody>
          <a:bodyPr anchor="ctr"/>
          <a:lstStyle>
            <a:lvl1pPr algn="ctr">
              <a:defRPr>
                <a:solidFill>
                  <a:schemeClr val="accent5">
                    <a:lumOff val="-29866"/>
                  </a:schemeClr>
                </a:solidFill>
              </a:defRPr>
            </a:lvl1pPr>
          </a:lstStyle>
          <a:p>
            <a:pPr/>
            <a:r>
              <a:t>SC-8 : TRANSMISSION CONFIDENTIALITY AND INTEGRITY</a:t>
            </a:r>
          </a:p>
        </p:txBody>
      </p:sp>
      <p:pic>
        <p:nvPicPr>
          <p:cNvPr id="1073"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075" name="Rettangolo arrotondato"/>
          <p:cNvSpPr/>
          <p:nvPr/>
        </p:nvSpPr>
        <p:spPr>
          <a:xfrm>
            <a:off x="282971" y="3414164"/>
            <a:ext cx="23818058" cy="1592036"/>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76" name="Proteggere la confidenzialità e l’integrità delle informazioni trasmesse"/>
          <p:cNvSpPr txBox="1"/>
          <p:nvPr/>
        </p:nvSpPr>
        <p:spPr>
          <a:xfrm>
            <a:off x="951707" y="3829182"/>
            <a:ext cx="22480587"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Proteggere la confidenzialità e l’integrità delle informazioni trasmesse</a:t>
            </a:r>
          </a:p>
        </p:txBody>
      </p:sp>
      <p:sp>
        <p:nvSpPr>
          <p:cNvPr id="1077" name="L’integrità e la confidenzialità delle informazioni trasmesse sono garantite grazie all’utilizzo del protocollo HTTPS che consente il trasferimento dei dati tramite un canale TLS crittografato"/>
          <p:cNvSpPr txBox="1"/>
          <p:nvPr/>
        </p:nvSpPr>
        <p:spPr>
          <a:xfrm>
            <a:off x="819897" y="6463531"/>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4500">
                <a:solidFill>
                  <a:srgbClr val="000000"/>
                </a:solidFill>
                <a:latin typeface="American Typewriter"/>
                <a:ea typeface="American Typewriter"/>
                <a:cs typeface="American Typewriter"/>
                <a:sym typeface="American Typewriter"/>
              </a:defRPr>
            </a:lvl1pPr>
          </a:lstStyle>
          <a:p>
            <a:pPr/>
            <a:r>
              <a:t>L’integrità e la confidenzialità delle informazioni trasmesse sono garantite grazie all’utilizzo del protocollo HTTPS che consente il trasferimento dei dati tramite un canale TLS crittografato</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7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080" name="SC-8: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SC-8: CONTROL ENHANCEMENTS</a:t>
            </a:r>
          </a:p>
        </p:txBody>
      </p:sp>
      <p:pic>
        <p:nvPicPr>
          <p:cNvPr id="108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083" name="Rettangolo arrotondato"/>
          <p:cNvSpPr/>
          <p:nvPr/>
        </p:nvSpPr>
        <p:spPr>
          <a:xfrm>
            <a:off x="283292" y="2353616"/>
            <a:ext cx="23818058" cy="2201276"/>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84" name="SC-8 (1) : Implementare meccanismi crittografici per prevenire la divulgazione di informazioni e per rilevare modifiche delle informazioni durante la trasmissione"/>
          <p:cNvSpPr txBox="1"/>
          <p:nvPr/>
        </p:nvSpPr>
        <p:spPr>
          <a:xfrm>
            <a:off x="282650" y="2412853"/>
            <a:ext cx="2309980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SC-8 (1) : Implementare meccanismi crittografici per prevenire la divulgazione di informazioni e per rilevare modifiche delle informazioni durante la trasmissione</a:t>
            </a:r>
          </a:p>
        </p:txBody>
      </p:sp>
      <p:sp>
        <p:nvSpPr>
          <p:cNvPr id="1085" name="TLS garantisce che questo controllo venga applicato preservando l’integrità e la confidenzialità delle informazioni…"/>
          <p:cNvSpPr txBox="1"/>
          <p:nvPr/>
        </p:nvSpPr>
        <p:spPr>
          <a:xfrm>
            <a:off x="642097" y="4886314"/>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TLS garantisce che questo controllo venga applicato preservando l’integrità e la confidenzialità delle informazioni</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L’abilitazione della comunicazione TLS per la comunicazione con il server SMTP garantisce l’integrità e la confidenzialità delle comunicazioni che avvengono con quest’ultimo. La comunicazione è configurata e viene gestita da keycloak.</a:t>
            </a:r>
          </a:p>
        </p:txBody>
      </p:sp>
      <p:sp>
        <p:nvSpPr>
          <p:cNvPr id="1086" name="Rettangolo arrotondato"/>
          <p:cNvSpPr/>
          <p:nvPr/>
        </p:nvSpPr>
        <p:spPr>
          <a:xfrm>
            <a:off x="283292" y="6607098"/>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87" name="SC-8 (3) : Implementare meccanismi crittografici per proteggere i messaggi esterni a meno che non siano protetti diversamente da controlli fisici."/>
          <p:cNvSpPr txBox="1"/>
          <p:nvPr/>
        </p:nvSpPr>
        <p:spPr>
          <a:xfrm>
            <a:off x="282650" y="6841118"/>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SC-8 (3) : Implementare meccanismi crittografici per proteggere i messaggi esterni a meno che non siano protetti diversamente da controlli fisici.</a:t>
            </a:r>
          </a:p>
        </p:txBody>
      </p:sp>
      <p:pic>
        <p:nvPicPr>
          <p:cNvPr id="1088" name="Immagine" descr="Immagine"/>
          <p:cNvPicPr>
            <a:picLocks noChangeAspect="1"/>
          </p:cNvPicPr>
          <p:nvPr/>
        </p:nvPicPr>
        <p:blipFill>
          <a:blip r:embed="rId4">
            <a:extLst/>
          </a:blip>
          <a:srcRect l="0" t="33350" r="0" b="33350"/>
          <a:stretch>
            <a:fillRect/>
          </a:stretch>
        </p:blipFill>
        <p:spPr>
          <a:xfrm>
            <a:off x="7699573" y="10943902"/>
            <a:ext cx="8984823" cy="229473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2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30" name="Architettura"/>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Architettura</a:t>
            </a:r>
          </a:p>
        </p:txBody>
      </p:sp>
      <p:pic>
        <p:nvPicPr>
          <p:cNvPr id="23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233" name="Tramite Hashicorp Vault le informazioni che non devono essere inserite all’interno della logica di controllo vengono conservate in modo sicuro e rese accessibili solo a seguito di un processo di autenticazione.  In particolare, vi sono state conservate l"/>
          <p:cNvSpPr txBox="1"/>
          <p:nvPr>
            <p:ph type="body" idx="1"/>
          </p:nvPr>
        </p:nvSpPr>
        <p:spPr>
          <a:xfrm>
            <a:off x="762000" y="2387600"/>
            <a:ext cx="22860000" cy="11212507"/>
          </a:xfrm>
          <a:prstGeom prst="rect">
            <a:avLst/>
          </a:prstGeom>
        </p:spPr>
        <p:txBody>
          <a:bodyPr lIns="45719" tIns="45719" rIns="45719" bIns="45719"/>
          <a:lstStyle/>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Tramite Hashicorp Vault le informazioni che non devono essere inserite all’interno della logica di controllo vengono conservate in modo sicuro e rese accessibili solo a seguito di un processo di autenticazione. </a:t>
            </a:r>
            <a:br/>
            <a:r>
              <a:t>In particolare, vi sono state conservate le credenziali per accedere al Database SQL. Tale scelta è stata presa al fine di evitare l’hard Coding delle credenziali nel codice della logica di business.</a:t>
            </a: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 Un server SMTP ‘MailJet’ gestisce il corretto invio delle comunicazioni tramite mail agli utenti da parte di Keycloak che vi comunica tramite protocollo StartTLS.</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90"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091" name="SC-10 : NETWORK DISCONNECT"/>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SC-10 : NETWORK DISCONNECT</a:t>
            </a:r>
          </a:p>
        </p:txBody>
      </p:sp>
      <p:pic>
        <p:nvPicPr>
          <p:cNvPr id="1092"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094" name="Rettangolo arrotondato"/>
          <p:cNvSpPr/>
          <p:nvPr/>
        </p:nvSpPr>
        <p:spPr>
          <a:xfrm>
            <a:off x="282971" y="2820291"/>
            <a:ext cx="23818058" cy="173712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95" name="Il sistema termina la connessione di rete associata ad una sessione di comunicazione al termine della sessione o dopo un periodo di inattività."/>
          <p:cNvSpPr txBox="1"/>
          <p:nvPr/>
        </p:nvSpPr>
        <p:spPr>
          <a:xfrm>
            <a:off x="951707" y="2977652"/>
            <a:ext cx="2248058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Il sistema termina la connessione di rete associata ad una sessione di comunicazione al termine della sessione o dopo un periodo di inattività.</a:t>
            </a:r>
          </a:p>
        </p:txBody>
      </p:sp>
      <p:sp>
        <p:nvSpPr>
          <p:cNvPr id="1096" name="La terminazione di una connessione comporta la de-allocazione di porte e indirizzi TCP/IP a livello di sistema e di collegamenti di rete nel caso in cui ci siano molteplici sessioni che utilizzano la stessa connessione.…"/>
          <p:cNvSpPr txBox="1"/>
          <p:nvPr/>
        </p:nvSpPr>
        <p:spPr>
          <a:xfrm>
            <a:off x="819897" y="5420872"/>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La terminazione di una connessione comporta la de-allocazione di porte e indirizzi TCP/IP a livello di sistema e di collegamenti di rete nel caso in cui ci siano molteplici sessioni che utilizzano la stessa connessione. </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A generare la disconnessione possono essere un periodo di inattività prestabilito dall’organizzazione o la richiesta esplicita di log-out da parte dell’utente. </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Si rimanda alla famiglia di controlli AC per le policy.</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98"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099" name="SC-12 : CRYPTOGRAPHIC KEY ESTABLISHMENT AND MANAGEMENT"/>
          <p:cNvSpPr txBox="1"/>
          <p:nvPr>
            <p:ph type="title"/>
          </p:nvPr>
        </p:nvSpPr>
        <p:spPr>
          <a:xfrm>
            <a:off x="1794528" y="-1852865"/>
            <a:ext cx="22631723" cy="5882273"/>
          </a:xfrm>
          <a:prstGeom prst="rect">
            <a:avLst/>
          </a:prstGeom>
        </p:spPr>
        <p:txBody>
          <a:bodyPr anchor="ctr"/>
          <a:lstStyle>
            <a:lvl1pPr algn="ctr">
              <a:defRPr>
                <a:solidFill>
                  <a:schemeClr val="accent5">
                    <a:lumOff val="-29866"/>
                  </a:schemeClr>
                </a:solidFill>
              </a:defRPr>
            </a:lvl1pPr>
          </a:lstStyle>
          <a:p>
            <a:pPr/>
            <a:r>
              <a:t>SC-12 : CRYPTOGRAPHIC KEY ESTABLISHMENT AND MANAGEMENT</a:t>
            </a:r>
          </a:p>
        </p:txBody>
      </p:sp>
      <p:pic>
        <p:nvPicPr>
          <p:cNvPr id="1100"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102" name="Rettangolo arrotondato"/>
          <p:cNvSpPr/>
          <p:nvPr/>
        </p:nvSpPr>
        <p:spPr>
          <a:xfrm>
            <a:off x="282971" y="2664873"/>
            <a:ext cx="23818058" cy="2301959"/>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03" name="L’organizzazione stabilisce e gestisce le chiavi crittografiche per la crittografia richiesta impiegata all’interno del sistema secondo i requisiti di generazione di chiavi, di distribuzione, di conservazione e di distruzione di queste ultime"/>
          <p:cNvSpPr txBox="1"/>
          <p:nvPr/>
        </p:nvSpPr>
        <p:spPr>
          <a:xfrm>
            <a:off x="951707" y="2774452"/>
            <a:ext cx="2248058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L’organizzazione stabilisce e gestisce le chiavi crittografiche per la crittografia richiesta impiegata all’interno del sistema secondo i requisiti di generazione di chiavi, di distribuzione, di conservazione e di distruzione di queste ultime</a:t>
            </a:r>
          </a:p>
        </p:txBody>
      </p:sp>
      <p:sp>
        <p:nvSpPr>
          <p:cNvPr id="1104" name="Le chiavi crittografiche utilizzano come algoritmo RSA. Essendo l’applicazione ospitata e in locale e quindi non presentando un dominio di rete gestito da un DNS, si è optato per l’utilizzo di certificati self-signed con store type PKCS12 a validità di u"/>
          <p:cNvSpPr txBox="1"/>
          <p:nvPr/>
        </p:nvSpPr>
        <p:spPr>
          <a:xfrm>
            <a:off x="819897" y="5420872"/>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Le chiavi crittografiche utilizzano come algoritmo RSA. Essendo l’applicazione ospitata e in locale e quindi non presentando un dominio di rete gestito da un DNS, si è optato per l’utilizzo di certificati </a:t>
            </a:r>
            <a:r>
              <a:t>self-signed</a:t>
            </a:r>
            <a:r>
              <a:t> con store type PKCS12 a validità di un anno. </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La connessione HTTPS al server è stata configurata all’interno del file server.xml di apache tomcat, dove è stato abilitato un connettore che permette l’utilizzo di tale protocollo sulla porta 8443. </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Inoltre ogni tentativo di apertura di una connessione HTTP verrà gestita dal server e rimappata come connessione HTTPS sulla 8443.</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06" name="Picture 2" descr="Picture 2"/>
          <p:cNvPicPr>
            <a:picLocks noChangeAspect="1"/>
          </p:cNvPicPr>
          <p:nvPr/>
        </p:nvPicPr>
        <p:blipFill>
          <a:blip r:embed="rId3">
            <a:extLst/>
          </a:blip>
          <a:stretch>
            <a:fillRect/>
          </a:stretch>
        </p:blipFill>
        <p:spPr>
          <a:xfrm>
            <a:off x="168583" y="219710"/>
            <a:ext cx="1742681" cy="1737052"/>
          </a:xfrm>
          <a:prstGeom prst="rect">
            <a:avLst/>
          </a:prstGeom>
          <a:ln w="12700">
            <a:miter lim="400000"/>
          </a:ln>
        </p:spPr>
      </p:pic>
      <p:sp>
        <p:nvSpPr>
          <p:cNvPr id="1107" name="SC-13 : CRYPTOGRAPHIC PROTECTION"/>
          <p:cNvSpPr txBox="1"/>
          <p:nvPr>
            <p:ph type="title"/>
          </p:nvPr>
        </p:nvSpPr>
        <p:spPr>
          <a:xfrm>
            <a:off x="1794528" y="-1852865"/>
            <a:ext cx="22631723" cy="5882273"/>
          </a:xfrm>
          <a:prstGeom prst="rect">
            <a:avLst/>
          </a:prstGeom>
        </p:spPr>
        <p:txBody>
          <a:bodyPr anchor="ctr"/>
          <a:lstStyle>
            <a:lvl1pPr algn="ctr">
              <a:defRPr>
                <a:solidFill>
                  <a:schemeClr val="accent5">
                    <a:lumOff val="-29866"/>
                  </a:schemeClr>
                </a:solidFill>
              </a:defRPr>
            </a:lvl1pPr>
          </a:lstStyle>
          <a:p>
            <a:pPr/>
            <a:r>
              <a:t>SC-13 : CRYPTOGRAPHIC PROTECTION</a:t>
            </a:r>
          </a:p>
        </p:txBody>
      </p:sp>
      <p:pic>
        <p:nvPicPr>
          <p:cNvPr id="1108" name="Linea Linea" descr="Linea Linea"/>
          <p:cNvPicPr>
            <a:picLocks noChangeAspect="0"/>
          </p:cNvPicPr>
          <p:nvPr/>
        </p:nvPicPr>
        <p:blipFill>
          <a:blip r:embed="rId4">
            <a:extLst/>
          </a:blip>
          <a:stretch>
            <a:fillRect/>
          </a:stretch>
        </p:blipFill>
        <p:spPr>
          <a:xfrm>
            <a:off x="-805153" y="2199993"/>
            <a:ext cx="25994307" cy="76201"/>
          </a:xfrm>
          <a:prstGeom prst="rect">
            <a:avLst/>
          </a:prstGeom>
        </p:spPr>
      </p:pic>
      <p:sp>
        <p:nvSpPr>
          <p:cNvPr id="1110" name="Rettangolo arrotondato"/>
          <p:cNvSpPr/>
          <p:nvPr/>
        </p:nvSpPr>
        <p:spPr>
          <a:xfrm>
            <a:off x="282971" y="2664873"/>
            <a:ext cx="23818058" cy="2301959"/>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11" name="Determina i meccanismi di crittografia utilizzati.…"/>
          <p:cNvSpPr txBox="1"/>
          <p:nvPr/>
        </p:nvSpPr>
        <p:spPr>
          <a:xfrm>
            <a:off x="951707" y="2774452"/>
            <a:ext cx="2248058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Determina i meccanismi di crittografia utilizzati.</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Implementa i tipi di crittografia richiesti per ogni uso crittografico richiesto dall’organizzazione</a:t>
            </a:r>
          </a:p>
        </p:txBody>
      </p:sp>
      <p:sp>
        <p:nvSpPr>
          <p:cNvPr id="1112" name="Viene utilizzato RSA per la generazione della coppia di chiavi pubblica e privata utilizzate nel protocollo HTTPS.…"/>
          <p:cNvSpPr txBox="1"/>
          <p:nvPr/>
        </p:nvSpPr>
        <p:spPr>
          <a:xfrm>
            <a:off x="819897" y="5420872"/>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300"/>
              </a:spcBef>
              <a:defRPr sz="4500">
                <a:solidFill>
                  <a:srgbClr val="000000"/>
                </a:solidFill>
                <a:latin typeface="American Typewriter"/>
                <a:ea typeface="American Typewriter"/>
                <a:cs typeface="American Typewriter"/>
                <a:sym typeface="American Typewriter"/>
              </a:defRPr>
            </a:pPr>
            <a:r>
              <a:t>Viene utilizzato RSA per la generazione della coppia di chiavi pubblica e privata utilizzate nel protocollo HTTPS. </a:t>
            </a:r>
          </a:p>
          <a:p>
            <a:pPr algn="l" defTabSz="457200">
              <a:spcBef>
                <a:spcPts val="1300"/>
              </a:spcBef>
              <a:defRPr sz="4500">
                <a:solidFill>
                  <a:srgbClr val="000000"/>
                </a:solidFill>
                <a:latin typeface="American Typewriter"/>
                <a:ea typeface="American Typewriter"/>
                <a:cs typeface="American Typewriter"/>
                <a:sym typeface="American Typewriter"/>
              </a:defRPr>
            </a:pPr>
            <a:r>
              <a:t>Le password dell’utente vengono immagazzinate assieme ad dati d’accesso in un database separato rispetto a quello dell’applicazione a gestito solo da keycloak: keycloak non memorizza le password come testo semplice ma come testo hash, utilizzando l'algoritmo di hashing PBKDF2. </a:t>
            </a:r>
          </a:p>
          <a:p>
            <a:pPr algn="l" defTabSz="457200">
              <a:spcBef>
                <a:spcPts val="1300"/>
              </a:spcBef>
              <a:defRPr sz="4500">
                <a:solidFill>
                  <a:srgbClr val="000000"/>
                </a:solidFill>
                <a:latin typeface="American Typewriter"/>
                <a:ea typeface="American Typewriter"/>
                <a:cs typeface="American Typewriter"/>
                <a:sym typeface="American Typewriter"/>
              </a:defRPr>
            </a:pPr>
            <a:r>
              <a:t>Keycloak esegue 27.500 iterazioni di hashing, ovvero il numero di iterazioni consigliato dalla comunità della sicurezza. </a:t>
            </a:r>
          </a:p>
          <a:p>
            <a:pPr algn="l" defTabSz="457200">
              <a:spcBef>
                <a:spcPts val="1300"/>
              </a:spcBef>
              <a:defRPr sz="4500">
                <a:solidFill>
                  <a:srgbClr val="000000"/>
                </a:solidFill>
                <a:latin typeface="American Typewriter"/>
                <a:ea typeface="American Typewriter"/>
                <a:cs typeface="American Typewriter"/>
                <a:sym typeface="American Typewriter"/>
              </a:defRPr>
            </a:pPr>
            <a:r>
              <a:t>Questo numero di iterazioni di hashing può influire negativamente sulle prestazioni poiché l'hashing PBKDF2 utilizza una quantità significativa di risorse della CPU ma rende lo storage dei dati sicuro.</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16"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117" name="SC-13 : CRYPTOGRAPHIC PROTECTION"/>
          <p:cNvSpPr txBox="1"/>
          <p:nvPr>
            <p:ph type="title"/>
          </p:nvPr>
        </p:nvSpPr>
        <p:spPr>
          <a:xfrm>
            <a:off x="1794528" y="-1852865"/>
            <a:ext cx="22631723" cy="5882273"/>
          </a:xfrm>
          <a:prstGeom prst="rect">
            <a:avLst/>
          </a:prstGeom>
        </p:spPr>
        <p:txBody>
          <a:bodyPr anchor="ctr"/>
          <a:lstStyle>
            <a:lvl1pPr algn="ctr">
              <a:defRPr>
                <a:solidFill>
                  <a:schemeClr val="accent5">
                    <a:lumOff val="-29866"/>
                  </a:schemeClr>
                </a:solidFill>
              </a:defRPr>
            </a:lvl1pPr>
          </a:lstStyle>
          <a:p>
            <a:pPr/>
            <a:r>
              <a:t>SC-13 : CRYPTOGRAPHIC PROTECTION</a:t>
            </a:r>
          </a:p>
        </p:txBody>
      </p:sp>
      <p:pic>
        <p:nvPicPr>
          <p:cNvPr id="1118"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120" name="Inoltre, keycloak è stato configurato per supportare l’OTP: di default quest’ultimo viene generato con algoritmo SHA1 ma può essere configurato anche per lavorare con SHA256 e SHA512 che risultano più sicuri ma richiedono maggiore potenza di calcolo.  Pe"/>
          <p:cNvSpPr txBox="1"/>
          <p:nvPr/>
        </p:nvSpPr>
        <p:spPr>
          <a:xfrm>
            <a:off x="819897" y="2512140"/>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300"/>
              </a:spcBef>
              <a:defRPr sz="4500">
                <a:solidFill>
                  <a:srgbClr val="000000"/>
                </a:solidFill>
                <a:latin typeface="American Typewriter"/>
                <a:ea typeface="American Typewriter"/>
                <a:cs typeface="American Typewriter"/>
                <a:sym typeface="American Typewriter"/>
              </a:defRPr>
            </a:pPr>
            <a:r>
              <a:t>Inoltre, keycloak è stato configurato per supportare l’OTP: di default quest’ultimo viene generato con algoritmo SHA1 ma può essere configurato anche per lavorare con SHA256 e SHA512 che risultano più sicuri ma richiedono maggiore potenza di calcolo. </a:t>
            </a:r>
            <a:br/>
            <a:r>
              <a:t>Per la configurazione dell’OTP è stato optato per un algoritmo SHA256 time based che genera codici a 6 cifre validi per finestre temporali di 30 secondi. </a:t>
            </a:r>
            <a:br/>
            <a:r>
              <a:t>Keycloak di default utilizza l’algoritmo di cifratura RSA256 per firmare i token per il realm scambiati con il client, quest’ultimo può essere facilmente modificato dalle impostazioni.</a:t>
            </a:r>
            <a:br/>
            <a:r>
              <a:t>Inoltre la procedura di Unsealing di Vault Sfrutta l’algoritmo SHA e gli engine funzionano con funzioni di crittografia AES256-GCM.</a:t>
            </a:r>
          </a:p>
        </p:txBody>
      </p:sp>
      <p:pic>
        <p:nvPicPr>
          <p:cNvPr id="1121" name="Immagine" descr="Immagine"/>
          <p:cNvPicPr>
            <a:picLocks noChangeAspect="1"/>
          </p:cNvPicPr>
          <p:nvPr/>
        </p:nvPicPr>
        <p:blipFill>
          <a:blip r:embed="rId4">
            <a:extLst/>
          </a:blip>
          <a:stretch>
            <a:fillRect/>
          </a:stretch>
        </p:blipFill>
        <p:spPr>
          <a:xfrm>
            <a:off x="11857252" y="10005916"/>
            <a:ext cx="11558952" cy="3317419"/>
          </a:xfrm>
          <a:prstGeom prst="rect">
            <a:avLst/>
          </a:prstGeom>
          <a:ln w="12700">
            <a:miter lim="400000"/>
          </a:ln>
        </p:spPr>
      </p:pic>
      <p:pic>
        <p:nvPicPr>
          <p:cNvPr id="1122" name="Immagine" descr="Immagine"/>
          <p:cNvPicPr>
            <a:picLocks noChangeAspect="1"/>
          </p:cNvPicPr>
          <p:nvPr/>
        </p:nvPicPr>
        <p:blipFill>
          <a:blip r:embed="rId5">
            <a:extLst/>
          </a:blip>
          <a:stretch>
            <a:fillRect/>
          </a:stretch>
        </p:blipFill>
        <p:spPr>
          <a:xfrm>
            <a:off x="3359243" y="10216932"/>
            <a:ext cx="6160395" cy="2895387"/>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24"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125" name="SC-17 : PUBLIC KEY INFRASTRUCTURE CERTIFICATES"/>
          <p:cNvSpPr txBox="1"/>
          <p:nvPr>
            <p:ph type="title"/>
          </p:nvPr>
        </p:nvSpPr>
        <p:spPr>
          <a:xfrm>
            <a:off x="1794528" y="-1852865"/>
            <a:ext cx="22631723" cy="5882273"/>
          </a:xfrm>
          <a:prstGeom prst="rect">
            <a:avLst/>
          </a:prstGeom>
        </p:spPr>
        <p:txBody>
          <a:bodyPr anchor="ctr"/>
          <a:lstStyle>
            <a:lvl1pPr algn="ctr">
              <a:defRPr>
                <a:solidFill>
                  <a:schemeClr val="accent5">
                    <a:lumOff val="-29866"/>
                  </a:schemeClr>
                </a:solidFill>
              </a:defRPr>
            </a:lvl1pPr>
          </a:lstStyle>
          <a:p>
            <a:pPr/>
            <a:r>
              <a:t>SC-17 : PUBLIC KEY INFRASTRUCTURE CERTIFICATES</a:t>
            </a:r>
          </a:p>
        </p:txBody>
      </p:sp>
      <p:pic>
        <p:nvPicPr>
          <p:cNvPr id="1126"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128" name="Rettangolo arrotondato"/>
          <p:cNvSpPr/>
          <p:nvPr/>
        </p:nvSpPr>
        <p:spPr>
          <a:xfrm>
            <a:off x="282971" y="2664873"/>
            <a:ext cx="23818058" cy="2749698"/>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29" name="Rilasciare un certificato a chiave pubblica con una policy certificata o ottieni i certificati a chiave pubblica da un fornitore approvato…"/>
          <p:cNvSpPr txBox="1"/>
          <p:nvPr/>
        </p:nvSpPr>
        <p:spPr>
          <a:xfrm>
            <a:off x="951707" y="2998322"/>
            <a:ext cx="2248058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Rilasciare un certificato a chiave pubblica con una policy certificata o ottieni i certificati a chiave pubblica da un fornitore approvato</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Includi solo gli “anchors” fidati o certificati salvati dall’organizzazione</a:t>
            </a:r>
          </a:p>
        </p:txBody>
      </p:sp>
      <p:sp>
        <p:nvSpPr>
          <p:cNvPr id="1130" name="La connessione SSL viene certificata tramite un certificato self-signed presente nei trust-store all’interno dell’applicazione. Questi ultimi sono protetti da password. Per quanto riguarda i certificati forniti dall’esterno, questi sono gestiti da fornit"/>
          <p:cNvSpPr txBox="1"/>
          <p:nvPr/>
        </p:nvSpPr>
        <p:spPr>
          <a:xfrm>
            <a:off x="819897" y="7340313"/>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spcBef>
                <a:spcPts val="1300"/>
              </a:spcBef>
              <a:defRPr sz="4500">
                <a:solidFill>
                  <a:srgbClr val="000000"/>
                </a:solidFill>
                <a:latin typeface="American Typewriter"/>
                <a:ea typeface="American Typewriter"/>
                <a:cs typeface="American Typewriter"/>
                <a:sym typeface="American Typewriter"/>
              </a:defRPr>
            </a:lvl1pPr>
          </a:lstStyle>
          <a:p>
            <a:pPr/>
            <a:r>
              <a:t>La connessione SSL viene certificata tramite un certificato self-signed presente nei trust-store all’interno dell’applicazione. Questi ultimi sono protetti da password. Per quanto riguarda i certificati forniti dall’esterno, questi sono gestiti da fornitori approvati.</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32"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133" name="SC-18 : MOBILE CODE"/>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SC-18 : MOBILE CODE</a:t>
            </a:r>
          </a:p>
        </p:txBody>
      </p:sp>
      <p:pic>
        <p:nvPicPr>
          <p:cNvPr id="1134"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136" name="Rettangolo arrotondato"/>
          <p:cNvSpPr/>
          <p:nvPr/>
        </p:nvSpPr>
        <p:spPr>
          <a:xfrm>
            <a:off x="282971" y="2519353"/>
            <a:ext cx="23818058" cy="4399665"/>
          </a:xfrm>
          <a:prstGeom prst="roundRect">
            <a:avLst>
              <a:gd name="adj" fmla="val 38102"/>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37" name="Bisogna definire il codice mobile accettabile, inaccettabile e le tecnologie utilizzate da quest’ultimo.  Definire le restrizioni sull’uso e le linee guida per l’implementazione di codice mobile accettabile. Autorizzare, monitorare e controllare l’uso de"/>
          <p:cNvSpPr txBox="1"/>
          <p:nvPr/>
        </p:nvSpPr>
        <p:spPr>
          <a:xfrm>
            <a:off x="951707" y="2687185"/>
            <a:ext cx="22480587" cy="406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500">
                <a:solidFill>
                  <a:srgbClr val="000000"/>
                </a:solidFill>
                <a:latin typeface="American Typewriter"/>
                <a:ea typeface="American Typewriter"/>
                <a:cs typeface="American Typewriter"/>
                <a:sym typeface="American Typewriter"/>
              </a:defRPr>
            </a:pPr>
            <a:r>
              <a:t>Bisogna definire il codice mobile accettabile, inaccettabile e le tecnologie utilizzate da quest’ultimo. </a:t>
            </a:r>
            <a:br/>
            <a:r>
              <a:t>Definire le restrizioni sull’uso e le linee guida per l’implementazione di codice mobile accettabile.</a:t>
            </a:r>
            <a:br/>
            <a:r>
              <a:t>Autorizzare, monitorare e controllare l’uso del codice mobile all’interno del sistema</a:t>
            </a:r>
          </a:p>
        </p:txBody>
      </p:sp>
      <p:sp>
        <p:nvSpPr>
          <p:cNvPr id="1138" name="Il codice mobile è trasmesso ed eseguito sul browser utilizzato, la sanificazione degli input avviene tramite le funzioni della libreria Java Validation Constraints. Le query al database MSSQL utilizzate dall’applicazione inoltre sono state sviluppate ut"/>
          <p:cNvSpPr txBox="1"/>
          <p:nvPr/>
        </p:nvSpPr>
        <p:spPr>
          <a:xfrm>
            <a:off x="819897" y="7020952"/>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300"/>
              </a:spcBef>
              <a:defRPr sz="4500">
                <a:solidFill>
                  <a:srgbClr val="000000"/>
                </a:solidFill>
                <a:latin typeface="American Typewriter"/>
                <a:ea typeface="American Typewriter"/>
                <a:cs typeface="American Typewriter"/>
                <a:sym typeface="American Typewriter"/>
              </a:defRPr>
            </a:pPr>
            <a:r>
              <a:t>Il codice mobile è trasmesso ed eseguito sul browser utilizzato, la sanificazione degli input avviene tramite le funzioni della libreria Java Validation Constraints. Le query al database MSSQL utilizzate dall’applicazione inoltre sono state sviluppate utilizzando i criteria builder di JPA messi a disposizione per Hibernate che limitano la possibilità di attacchi SQL injection. </a:t>
            </a:r>
          </a:p>
          <a:p>
            <a:pPr algn="l" defTabSz="457200">
              <a:spcBef>
                <a:spcPts val="1300"/>
              </a:spcBef>
              <a:defRPr sz="4500">
                <a:solidFill>
                  <a:srgbClr val="000000"/>
                </a:solidFill>
                <a:latin typeface="American Typewriter"/>
                <a:ea typeface="American Typewriter"/>
                <a:cs typeface="American Typewriter"/>
                <a:sym typeface="American Typewriter"/>
              </a:defRPr>
            </a:pPr>
            <a:r>
              <a:t>Infatti questi come ad esempio HQL e JPQL evitano l’utilizzo di quei parametri che potrebbero portare all’esecuzione di codice malevolo iniettato da un malintenzionato. </a:t>
            </a:r>
          </a:p>
          <a:p>
            <a:pPr algn="l" defTabSz="457200">
              <a:spcBef>
                <a:spcPts val="1300"/>
              </a:spcBef>
              <a:defRPr sz="4500">
                <a:solidFill>
                  <a:srgbClr val="000000"/>
                </a:solidFill>
                <a:latin typeface="American Typewriter"/>
                <a:ea typeface="American Typewriter"/>
                <a:cs typeface="American Typewriter"/>
                <a:sym typeface="American Typewriter"/>
              </a:defRPr>
            </a:pPr>
            <a:r>
              <a:t>Inoltre keycloak impedisce gli attacchi XSS di tipo reflected (a partire da v.18.0).</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40"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141" name="SC-23 : SESSION AUTHENTICITY"/>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SC-23 : SESSION AUTHENTICITY</a:t>
            </a:r>
          </a:p>
        </p:txBody>
      </p:sp>
      <p:pic>
        <p:nvPicPr>
          <p:cNvPr id="1142"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144" name="Rettangolo arrotondato"/>
          <p:cNvSpPr/>
          <p:nvPr/>
        </p:nvSpPr>
        <p:spPr>
          <a:xfrm>
            <a:off x="282971" y="2991862"/>
            <a:ext cx="23818058" cy="1180711"/>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45" name="Proteggere l’autenticità delle comunicazioni di sessione"/>
          <p:cNvSpPr txBox="1"/>
          <p:nvPr/>
        </p:nvSpPr>
        <p:spPr>
          <a:xfrm>
            <a:off x="951707" y="3201216"/>
            <a:ext cx="22480587"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Proteggere l’autenticità delle comunicazioni di sessione</a:t>
            </a:r>
          </a:p>
        </p:txBody>
      </p:sp>
      <p:sp>
        <p:nvSpPr>
          <p:cNvPr id="1146" name="L’autenticità della sessione viene garantita tramite l’utilizzo dell HTTPS.…"/>
          <p:cNvSpPr txBox="1"/>
          <p:nvPr/>
        </p:nvSpPr>
        <p:spPr>
          <a:xfrm>
            <a:off x="819897" y="4888241"/>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300"/>
              </a:spcBef>
              <a:defRPr sz="4500">
                <a:solidFill>
                  <a:srgbClr val="000000"/>
                </a:solidFill>
                <a:latin typeface="American Typewriter"/>
                <a:ea typeface="American Typewriter"/>
                <a:cs typeface="American Typewriter"/>
                <a:sym typeface="American Typewriter"/>
              </a:defRPr>
            </a:pPr>
            <a:r>
              <a:t>L’autenticità della sessione viene garantita tramite l’utilizzo dell HTTPS.</a:t>
            </a:r>
          </a:p>
          <a:p>
            <a:pPr algn="l" defTabSz="457200">
              <a:spcBef>
                <a:spcPts val="1300"/>
              </a:spcBef>
              <a:defRPr sz="4500">
                <a:solidFill>
                  <a:srgbClr val="000000"/>
                </a:solidFill>
                <a:latin typeface="American Typewriter"/>
                <a:ea typeface="American Typewriter"/>
                <a:cs typeface="American Typewriter"/>
                <a:sym typeface="American Typewriter"/>
              </a:defRPr>
            </a:pPr>
            <a:r>
              <a:t>L’utilizzo di Keycloak consente di avere un meccanismo che nel momento di una corretta autenticazione genera un token di identità e un token di accesso firmato dal realm e contenente tutte le informazioni di accesso. </a:t>
            </a:r>
          </a:p>
          <a:p>
            <a:pPr algn="l" defTabSz="457200">
              <a:spcBef>
                <a:spcPts val="1300"/>
              </a:spcBef>
              <a:defRPr sz="4500">
                <a:solidFill>
                  <a:srgbClr val="000000"/>
                </a:solidFill>
                <a:latin typeface="American Typewriter"/>
                <a:ea typeface="American Typewriter"/>
                <a:cs typeface="American Typewriter"/>
                <a:sym typeface="American Typewriter"/>
              </a:defRPr>
            </a:pPr>
            <a:r>
              <a:t>Open ID Connect consente di autenticare client in modi diversi per ricevere i token tramite l’utilizzo di un codice temporaneo che evita gli attacchi di tipo </a:t>
            </a:r>
            <a:r>
              <a:t>replay</a:t>
            </a:r>
            <a:r>
              <a:t>. </a:t>
            </a:r>
          </a:p>
          <a:p>
            <a:pPr algn="l" defTabSz="457200">
              <a:spcBef>
                <a:spcPts val="1300"/>
              </a:spcBef>
              <a:defRPr sz="4500">
                <a:solidFill>
                  <a:srgbClr val="000000"/>
                </a:solidFill>
                <a:latin typeface="American Typewriter"/>
                <a:ea typeface="American Typewriter"/>
                <a:cs typeface="American Typewriter"/>
                <a:sym typeface="American Typewriter"/>
              </a:defRPr>
            </a:pPr>
            <a:r>
              <a:t>La durata degli access token è breve (5 minuti) alla scadenza questi vengono rigenerati tramite un refresh token che salva l’applicazione da attacchi di tipo </a:t>
            </a:r>
            <a:r>
              <a:t>Man In The Middle.</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48"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149" name="SC-28 : PROTECTION OF INFORMATION AT REST"/>
          <p:cNvSpPr txBox="1"/>
          <p:nvPr>
            <p:ph type="title"/>
          </p:nvPr>
        </p:nvSpPr>
        <p:spPr>
          <a:xfrm>
            <a:off x="1705526" y="-1852865"/>
            <a:ext cx="22631723" cy="5882273"/>
          </a:xfrm>
          <a:prstGeom prst="rect">
            <a:avLst/>
          </a:prstGeom>
        </p:spPr>
        <p:txBody>
          <a:bodyPr anchor="ctr"/>
          <a:lstStyle>
            <a:lvl1pPr algn="ctr">
              <a:defRPr>
                <a:solidFill>
                  <a:schemeClr val="accent5">
                    <a:lumOff val="-29866"/>
                  </a:schemeClr>
                </a:solidFill>
              </a:defRPr>
            </a:lvl1pPr>
          </a:lstStyle>
          <a:p>
            <a:pPr/>
            <a:r>
              <a:t>SC-28 : PROTECTION OF INFORMATION AT REST</a:t>
            </a:r>
          </a:p>
        </p:txBody>
      </p:sp>
      <p:pic>
        <p:nvPicPr>
          <p:cNvPr id="1150"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152" name="Rettangolo arrotondato"/>
          <p:cNvSpPr/>
          <p:nvPr/>
        </p:nvSpPr>
        <p:spPr>
          <a:xfrm>
            <a:off x="282971" y="3399520"/>
            <a:ext cx="23818058" cy="1621324"/>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53" name="Proteggere l’integrità e la riservatezza delle informazioni degli utenti e del sistema scelte dall’organizzazione"/>
          <p:cNvSpPr txBox="1"/>
          <p:nvPr/>
        </p:nvSpPr>
        <p:spPr>
          <a:xfrm>
            <a:off x="951707" y="3498981"/>
            <a:ext cx="2248058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Proteggere l’integrità e la riservatezza delle informazioni degli utenti e del sistema scelte dall’organizzazione</a:t>
            </a:r>
          </a:p>
        </p:txBody>
      </p:sp>
      <p:sp>
        <p:nvSpPr>
          <p:cNvPr id="1154" name="Le informazioni degli utenti vengono salvate nel database interno di keycloak, mentre i dati necessari al funzionamento dell’applicazione vengono salvati nel database SQL.…"/>
          <p:cNvSpPr txBox="1"/>
          <p:nvPr/>
        </p:nvSpPr>
        <p:spPr>
          <a:xfrm>
            <a:off x="819897" y="5403904"/>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300"/>
              </a:spcBef>
              <a:defRPr sz="4500">
                <a:solidFill>
                  <a:srgbClr val="000000"/>
                </a:solidFill>
                <a:latin typeface="American Typewriter"/>
                <a:ea typeface="American Typewriter"/>
                <a:cs typeface="American Typewriter"/>
                <a:sym typeface="American Typewriter"/>
              </a:defRPr>
            </a:pPr>
            <a:r>
              <a:t>Le informazioni degli utenti vengono salvate nel database interno di keycloak, mentre i dati necessari al funzionamento dell’applicazione vengono salvati nel database SQL. </a:t>
            </a:r>
          </a:p>
          <a:p>
            <a:pPr algn="l" defTabSz="457200">
              <a:spcBef>
                <a:spcPts val="1300"/>
              </a:spcBef>
              <a:defRPr sz="4500">
                <a:solidFill>
                  <a:srgbClr val="000000"/>
                </a:solidFill>
                <a:latin typeface="American Typewriter"/>
                <a:ea typeface="American Typewriter"/>
                <a:cs typeface="American Typewriter"/>
                <a:sym typeface="American Typewriter"/>
              </a:defRPr>
            </a:pPr>
            <a:r>
              <a:t>In ogni caso vengono garantite riservatezza e integrità secondo i meccanismi di accesso ai dati illustrati precedentemente.</a:t>
            </a:r>
          </a:p>
          <a:p>
            <a:pPr algn="l" defTabSz="457200">
              <a:spcBef>
                <a:spcPts val="1300"/>
              </a:spcBef>
              <a:defRPr sz="4500">
                <a:solidFill>
                  <a:srgbClr val="000000"/>
                </a:solidFill>
                <a:latin typeface="American Typewriter"/>
                <a:ea typeface="American Typewriter"/>
                <a:cs typeface="American Typewriter"/>
                <a:sym typeface="American Typewriter"/>
              </a:defRPr>
            </a:pPr>
            <a:r>
              <a:t>La configurazione di Vault permette di salvare le credenziali di accesso al DB.</a:t>
            </a:r>
            <a:br/>
            <a:r>
              <a:t>Siccome Vault non è accessibile dall’esterno è garantita la riservatezza delle informazioni che esso custodisce.</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56"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157" name="SC-39 : PROCESS ISOLATION"/>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SC-39 : PROCESS ISOLATION</a:t>
            </a:r>
          </a:p>
        </p:txBody>
      </p:sp>
      <p:pic>
        <p:nvPicPr>
          <p:cNvPr id="1158"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160" name="Rettangolo arrotondato"/>
          <p:cNvSpPr/>
          <p:nvPr/>
        </p:nvSpPr>
        <p:spPr>
          <a:xfrm>
            <a:off x="282971" y="3648614"/>
            <a:ext cx="23818058" cy="1123136"/>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61" name="Il sistema mantiene dei domini di esecuzione separati per ogni processo."/>
          <p:cNvSpPr txBox="1"/>
          <p:nvPr/>
        </p:nvSpPr>
        <p:spPr>
          <a:xfrm>
            <a:off x="951707" y="3829181"/>
            <a:ext cx="22480587"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Il sistema mantiene dei domini di esecuzione separati per ogni processo.</a:t>
            </a:r>
          </a:p>
        </p:txBody>
      </p:sp>
      <p:sp>
        <p:nvSpPr>
          <p:cNvPr id="1162" name="L’utilizzo di Docker Compose ha permesso di gestire tutti i servizi tramite l’utilizzo dei containers.…"/>
          <p:cNvSpPr txBox="1"/>
          <p:nvPr/>
        </p:nvSpPr>
        <p:spPr>
          <a:xfrm>
            <a:off x="819897" y="6144170"/>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300"/>
              </a:spcBef>
              <a:defRPr sz="4500">
                <a:solidFill>
                  <a:srgbClr val="000000"/>
                </a:solidFill>
                <a:latin typeface="American Typewriter"/>
                <a:ea typeface="American Typewriter"/>
                <a:cs typeface="American Typewriter"/>
                <a:sym typeface="American Typewriter"/>
              </a:defRPr>
            </a:pPr>
            <a:r>
              <a:t>L’utilizzo di Docker Compose ha permesso di gestire tutti i servizi tramite l’utilizzo dei containers. </a:t>
            </a:r>
          </a:p>
          <a:p>
            <a:pPr algn="l" defTabSz="457200">
              <a:spcBef>
                <a:spcPts val="1300"/>
              </a:spcBef>
              <a:defRPr sz="4500">
                <a:solidFill>
                  <a:srgbClr val="000000"/>
                </a:solidFill>
                <a:latin typeface="American Typewriter"/>
                <a:ea typeface="American Typewriter"/>
                <a:cs typeface="American Typewriter"/>
                <a:sym typeface="American Typewriter"/>
              </a:defRPr>
            </a:pPr>
            <a:r>
              <a:t>A livello di filesystem ogni container risulta completamente isolato dal sistema sottostante e da quello degli altri containers. </a:t>
            </a:r>
          </a:p>
          <a:p>
            <a:pPr algn="l" defTabSz="457200">
              <a:spcBef>
                <a:spcPts val="1300"/>
              </a:spcBef>
              <a:defRPr sz="4500">
                <a:solidFill>
                  <a:srgbClr val="000000"/>
                </a:solidFill>
                <a:latin typeface="American Typewriter"/>
                <a:ea typeface="American Typewriter"/>
                <a:cs typeface="American Typewriter"/>
                <a:sym typeface="American Typewriter"/>
              </a:defRPr>
            </a:pPr>
            <a:r>
              <a:t>La stessa cosa vale a livello di rete dove i demoni, come ad esempio quello di tomcat per l’HTTP vengono “blindati” all’interno dello stesso container e ognuno di essi risulta avere il proprio indirizzo IP associato.</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64"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165" name="SC : CONCLUSIONI"/>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SC : CONCLUSIONI</a:t>
            </a:r>
          </a:p>
        </p:txBody>
      </p:sp>
      <p:pic>
        <p:nvPicPr>
          <p:cNvPr id="1166"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168" name="Utilizzando come metrica di paragone il “Moderate Security Baseline” per il calcolo del livello di impatto sulla sicurezza, in base ai controlli effettuati, avremmo un livello di sicurezza ‘Low’."/>
          <p:cNvSpPr txBox="1"/>
          <p:nvPr/>
        </p:nvSpPr>
        <p:spPr>
          <a:xfrm>
            <a:off x="819897" y="2512140"/>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Utilizzando come metrica di paragone il </a:t>
            </a:r>
            <a:r>
              <a:rPr b="1">
                <a:solidFill>
                  <a:srgbClr val="337EA9"/>
                </a:solidFill>
                <a:hlinkClick r:id="rId4" invalidUrl="" action="" tgtFrame="" tooltip="" history="1" highlightClick="0" endSnd="0"/>
              </a:rPr>
              <a:t>“Moderate Security Baseline”</a:t>
            </a:r>
            <a:r>
              <a:t> per il calcolo del livello di impatto sulla sicurezza, in base ai controlli effettuati, avremmo un livello di sicurezza</a:t>
            </a:r>
            <a:r>
              <a:rPr b="1"/>
              <a:t> ‘Low’</a:t>
            </a:r>
            <a:r>
              <a:t>.</a:t>
            </a:r>
          </a:p>
        </p:txBody>
      </p:sp>
      <p:pic>
        <p:nvPicPr>
          <p:cNvPr id="1169" name="Schermata 2022-12-31 alle 01.03.49.png" descr="Schermata 2022-12-31 alle 01.03.49.png"/>
          <p:cNvPicPr>
            <a:picLocks noChangeAspect="0"/>
          </p:cNvPicPr>
          <p:nvPr/>
        </p:nvPicPr>
        <p:blipFill>
          <a:blip r:embed="rId5">
            <a:extLst/>
          </a:blip>
          <a:stretch>
            <a:fillRect/>
          </a:stretch>
        </p:blipFill>
        <p:spPr>
          <a:xfrm>
            <a:off x="7686413" y="4689650"/>
            <a:ext cx="10847952" cy="8653620"/>
          </a:xfrm>
          <a:prstGeom prst="rect">
            <a:avLst/>
          </a:prstGeom>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35" name="Picture 2" descr="Picture 2"/>
          <p:cNvPicPr>
            <a:picLocks noChangeAspect="1"/>
          </p:cNvPicPr>
          <p:nvPr/>
        </p:nvPicPr>
        <p:blipFill>
          <a:blip r:embed="rId3">
            <a:extLst/>
          </a:blip>
          <a:stretch>
            <a:fillRect/>
          </a:stretch>
        </p:blipFill>
        <p:spPr>
          <a:xfrm>
            <a:off x="168583" y="92710"/>
            <a:ext cx="1742681" cy="1737052"/>
          </a:xfrm>
          <a:prstGeom prst="rect">
            <a:avLst/>
          </a:prstGeom>
          <a:ln w="12700">
            <a:miter lim="400000"/>
          </a:ln>
        </p:spPr>
      </p:pic>
      <p:sp>
        <p:nvSpPr>
          <p:cNvPr id="236" name="Deployment Diagram"/>
          <p:cNvSpPr txBox="1"/>
          <p:nvPr>
            <p:ph type="title"/>
          </p:nvPr>
        </p:nvSpPr>
        <p:spPr>
          <a:xfrm>
            <a:off x="6472825" y="-1979865"/>
            <a:ext cx="11438350" cy="5882273"/>
          </a:xfrm>
          <a:prstGeom prst="rect">
            <a:avLst/>
          </a:prstGeom>
        </p:spPr>
        <p:txBody>
          <a:bodyPr anchor="ctr"/>
          <a:lstStyle>
            <a:lvl1pPr algn="ctr">
              <a:defRPr>
                <a:solidFill>
                  <a:schemeClr val="accent5">
                    <a:lumOff val="-29866"/>
                  </a:schemeClr>
                </a:solidFill>
              </a:defRPr>
            </a:lvl1pPr>
          </a:lstStyle>
          <a:p>
            <a:pPr/>
            <a:r>
              <a:t>Deployment Diagram</a:t>
            </a:r>
          </a:p>
        </p:txBody>
      </p:sp>
      <p:pic>
        <p:nvPicPr>
          <p:cNvPr id="237" name="Linea Linea" descr="Linea Linea"/>
          <p:cNvPicPr>
            <a:picLocks noChangeAspect="0"/>
          </p:cNvPicPr>
          <p:nvPr/>
        </p:nvPicPr>
        <p:blipFill>
          <a:blip r:embed="rId4">
            <a:extLst/>
          </a:blip>
          <a:stretch>
            <a:fillRect/>
          </a:stretch>
        </p:blipFill>
        <p:spPr>
          <a:xfrm>
            <a:off x="-805153" y="1945993"/>
            <a:ext cx="25994307" cy="76201"/>
          </a:xfrm>
          <a:prstGeom prst="rect">
            <a:avLst/>
          </a:prstGeom>
        </p:spPr>
      </p:pic>
      <p:grpSp>
        <p:nvGrpSpPr>
          <p:cNvPr id="242" name="Raggruppa"/>
          <p:cNvGrpSpPr/>
          <p:nvPr/>
        </p:nvGrpSpPr>
        <p:grpSpPr>
          <a:xfrm>
            <a:off x="436860" y="2138353"/>
            <a:ext cx="23510479" cy="11220848"/>
            <a:chOff x="0" y="0"/>
            <a:chExt cx="23510478" cy="11220846"/>
          </a:xfrm>
        </p:grpSpPr>
        <p:pic>
          <p:nvPicPr>
            <p:cNvPr id="239" name="Schermata 2022-12-22 alle 19.38.32.png" descr="Schermata 2022-12-22 alle 19.38.32.png"/>
            <p:cNvPicPr>
              <a:picLocks noChangeAspect="1"/>
            </p:cNvPicPr>
            <p:nvPr/>
          </p:nvPicPr>
          <p:blipFill>
            <a:blip r:embed="rId5">
              <a:extLst/>
            </a:blip>
            <a:srcRect l="2497" t="4863" r="634" b="1962"/>
            <a:stretch>
              <a:fillRect/>
            </a:stretch>
          </p:blipFill>
          <p:spPr>
            <a:xfrm>
              <a:off x="0" y="0"/>
              <a:ext cx="23510479" cy="112208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2" y="0"/>
                  </a:moveTo>
                  <a:lnTo>
                    <a:pt x="19053" y="125"/>
                  </a:lnTo>
                  <a:lnTo>
                    <a:pt x="18994" y="248"/>
                  </a:lnTo>
                  <a:lnTo>
                    <a:pt x="18992" y="1583"/>
                  </a:lnTo>
                  <a:lnTo>
                    <a:pt x="18990" y="2918"/>
                  </a:lnTo>
                  <a:lnTo>
                    <a:pt x="18955" y="2924"/>
                  </a:lnTo>
                  <a:cubicBezTo>
                    <a:pt x="18923" y="2929"/>
                    <a:pt x="18920" y="2936"/>
                    <a:pt x="18917" y="2993"/>
                  </a:cubicBezTo>
                  <a:lnTo>
                    <a:pt x="18914" y="3056"/>
                  </a:lnTo>
                  <a:lnTo>
                    <a:pt x="18173" y="3056"/>
                  </a:lnTo>
                  <a:lnTo>
                    <a:pt x="17432" y="3056"/>
                  </a:lnTo>
                  <a:lnTo>
                    <a:pt x="17429" y="1706"/>
                  </a:lnTo>
                  <a:lnTo>
                    <a:pt x="17427" y="356"/>
                  </a:lnTo>
                  <a:lnTo>
                    <a:pt x="10943" y="356"/>
                  </a:lnTo>
                  <a:lnTo>
                    <a:pt x="4460" y="356"/>
                  </a:lnTo>
                  <a:lnTo>
                    <a:pt x="4401" y="481"/>
                  </a:lnTo>
                  <a:lnTo>
                    <a:pt x="4343" y="604"/>
                  </a:lnTo>
                  <a:lnTo>
                    <a:pt x="4340" y="6083"/>
                  </a:lnTo>
                  <a:lnTo>
                    <a:pt x="4338" y="11561"/>
                  </a:lnTo>
                  <a:lnTo>
                    <a:pt x="3800" y="11561"/>
                  </a:lnTo>
                  <a:lnTo>
                    <a:pt x="3262" y="11561"/>
                  </a:lnTo>
                  <a:lnTo>
                    <a:pt x="3259" y="9796"/>
                  </a:lnTo>
                  <a:lnTo>
                    <a:pt x="3257" y="8031"/>
                  </a:lnTo>
                  <a:lnTo>
                    <a:pt x="1688" y="8031"/>
                  </a:lnTo>
                  <a:lnTo>
                    <a:pt x="119" y="8031"/>
                  </a:lnTo>
                  <a:lnTo>
                    <a:pt x="59" y="8154"/>
                  </a:lnTo>
                  <a:lnTo>
                    <a:pt x="0" y="8277"/>
                  </a:lnTo>
                  <a:lnTo>
                    <a:pt x="0" y="11101"/>
                  </a:lnTo>
                  <a:lnTo>
                    <a:pt x="0" y="13925"/>
                  </a:lnTo>
                  <a:lnTo>
                    <a:pt x="1565" y="13925"/>
                  </a:lnTo>
                  <a:lnTo>
                    <a:pt x="3130" y="13925"/>
                  </a:lnTo>
                  <a:lnTo>
                    <a:pt x="3193" y="13791"/>
                  </a:lnTo>
                  <a:lnTo>
                    <a:pt x="3257" y="13658"/>
                  </a:lnTo>
                  <a:lnTo>
                    <a:pt x="3259" y="12629"/>
                  </a:lnTo>
                  <a:lnTo>
                    <a:pt x="3262" y="11601"/>
                  </a:lnTo>
                  <a:lnTo>
                    <a:pt x="3800" y="11601"/>
                  </a:lnTo>
                  <a:lnTo>
                    <a:pt x="4338" y="11601"/>
                  </a:lnTo>
                  <a:lnTo>
                    <a:pt x="4340" y="16601"/>
                  </a:lnTo>
                  <a:lnTo>
                    <a:pt x="4343" y="21600"/>
                  </a:lnTo>
                  <a:lnTo>
                    <a:pt x="17300" y="21600"/>
                  </a:lnTo>
                  <a:lnTo>
                    <a:pt x="17364" y="21466"/>
                  </a:lnTo>
                  <a:lnTo>
                    <a:pt x="17427" y="21333"/>
                  </a:lnTo>
                  <a:lnTo>
                    <a:pt x="17429" y="19730"/>
                  </a:lnTo>
                  <a:lnTo>
                    <a:pt x="17432" y="18128"/>
                  </a:lnTo>
                  <a:lnTo>
                    <a:pt x="18173" y="18128"/>
                  </a:lnTo>
                  <a:lnTo>
                    <a:pt x="18914" y="18128"/>
                  </a:lnTo>
                  <a:lnTo>
                    <a:pt x="18917" y="18202"/>
                  </a:lnTo>
                  <a:cubicBezTo>
                    <a:pt x="18920" y="18270"/>
                    <a:pt x="18922" y="18275"/>
                    <a:pt x="18955" y="18281"/>
                  </a:cubicBezTo>
                  <a:lnTo>
                    <a:pt x="18990" y="18287"/>
                  </a:lnTo>
                  <a:lnTo>
                    <a:pt x="18992" y="18549"/>
                  </a:lnTo>
                  <a:lnTo>
                    <a:pt x="18995" y="18811"/>
                  </a:lnTo>
                  <a:lnTo>
                    <a:pt x="20224" y="18811"/>
                  </a:lnTo>
                  <a:lnTo>
                    <a:pt x="21453" y="18811"/>
                  </a:lnTo>
                  <a:lnTo>
                    <a:pt x="21517" y="18678"/>
                  </a:lnTo>
                  <a:lnTo>
                    <a:pt x="21581" y="18545"/>
                  </a:lnTo>
                  <a:lnTo>
                    <a:pt x="21581" y="16769"/>
                  </a:lnTo>
                  <a:lnTo>
                    <a:pt x="21581" y="14993"/>
                  </a:lnTo>
                  <a:lnTo>
                    <a:pt x="20346" y="14993"/>
                  </a:lnTo>
                  <a:lnTo>
                    <a:pt x="19112" y="14993"/>
                  </a:lnTo>
                  <a:lnTo>
                    <a:pt x="19053" y="15118"/>
                  </a:lnTo>
                  <a:lnTo>
                    <a:pt x="18994" y="15241"/>
                  </a:lnTo>
                  <a:lnTo>
                    <a:pt x="18992" y="16576"/>
                  </a:lnTo>
                  <a:lnTo>
                    <a:pt x="18990" y="17911"/>
                  </a:lnTo>
                  <a:lnTo>
                    <a:pt x="18955" y="17917"/>
                  </a:lnTo>
                  <a:cubicBezTo>
                    <a:pt x="18921" y="17923"/>
                    <a:pt x="18920" y="17926"/>
                    <a:pt x="18917" y="18006"/>
                  </a:cubicBezTo>
                  <a:lnTo>
                    <a:pt x="18914" y="18089"/>
                  </a:lnTo>
                  <a:lnTo>
                    <a:pt x="18173" y="18089"/>
                  </a:lnTo>
                  <a:lnTo>
                    <a:pt x="17432" y="18089"/>
                  </a:lnTo>
                  <a:lnTo>
                    <a:pt x="17432" y="15478"/>
                  </a:lnTo>
                  <a:lnTo>
                    <a:pt x="17432" y="12867"/>
                  </a:lnTo>
                  <a:lnTo>
                    <a:pt x="18173" y="12867"/>
                  </a:lnTo>
                  <a:lnTo>
                    <a:pt x="18914" y="12867"/>
                  </a:lnTo>
                  <a:lnTo>
                    <a:pt x="18917" y="12920"/>
                  </a:lnTo>
                  <a:cubicBezTo>
                    <a:pt x="18920" y="12966"/>
                    <a:pt x="18925" y="12974"/>
                    <a:pt x="18955" y="12979"/>
                  </a:cubicBezTo>
                  <a:lnTo>
                    <a:pt x="18990" y="12985"/>
                  </a:lnTo>
                  <a:lnTo>
                    <a:pt x="18992" y="13465"/>
                  </a:lnTo>
                  <a:lnTo>
                    <a:pt x="18994" y="13945"/>
                  </a:lnTo>
                  <a:lnTo>
                    <a:pt x="20233" y="13945"/>
                  </a:lnTo>
                  <a:lnTo>
                    <a:pt x="21472" y="13945"/>
                  </a:lnTo>
                  <a:lnTo>
                    <a:pt x="21536" y="13812"/>
                  </a:lnTo>
                  <a:lnTo>
                    <a:pt x="21600" y="13679"/>
                  </a:lnTo>
                  <a:lnTo>
                    <a:pt x="21600" y="11844"/>
                  </a:lnTo>
                  <a:lnTo>
                    <a:pt x="21600" y="10009"/>
                  </a:lnTo>
                  <a:lnTo>
                    <a:pt x="20356" y="10009"/>
                  </a:lnTo>
                  <a:lnTo>
                    <a:pt x="19112" y="10009"/>
                  </a:lnTo>
                  <a:lnTo>
                    <a:pt x="19053" y="10133"/>
                  </a:lnTo>
                  <a:lnTo>
                    <a:pt x="18994" y="10256"/>
                  </a:lnTo>
                  <a:lnTo>
                    <a:pt x="18992" y="11434"/>
                  </a:lnTo>
                  <a:lnTo>
                    <a:pt x="18990" y="12609"/>
                  </a:lnTo>
                  <a:lnTo>
                    <a:pt x="18955" y="12616"/>
                  </a:lnTo>
                  <a:lnTo>
                    <a:pt x="18920" y="12622"/>
                  </a:lnTo>
                  <a:lnTo>
                    <a:pt x="18917" y="12725"/>
                  </a:lnTo>
                  <a:lnTo>
                    <a:pt x="18914" y="12827"/>
                  </a:lnTo>
                  <a:lnTo>
                    <a:pt x="18173" y="12827"/>
                  </a:lnTo>
                  <a:lnTo>
                    <a:pt x="17432" y="12827"/>
                  </a:lnTo>
                  <a:lnTo>
                    <a:pt x="17432" y="10434"/>
                  </a:lnTo>
                  <a:lnTo>
                    <a:pt x="17432" y="8041"/>
                  </a:lnTo>
                  <a:lnTo>
                    <a:pt x="18173" y="8041"/>
                  </a:lnTo>
                  <a:lnTo>
                    <a:pt x="18914" y="8041"/>
                  </a:lnTo>
                  <a:lnTo>
                    <a:pt x="18917" y="8133"/>
                  </a:lnTo>
                  <a:cubicBezTo>
                    <a:pt x="18920" y="8225"/>
                    <a:pt x="18920" y="8226"/>
                    <a:pt x="18955" y="8232"/>
                  </a:cubicBezTo>
                  <a:lnTo>
                    <a:pt x="18990" y="8239"/>
                  </a:lnTo>
                  <a:lnTo>
                    <a:pt x="18992" y="8728"/>
                  </a:lnTo>
                  <a:lnTo>
                    <a:pt x="18994" y="9217"/>
                  </a:lnTo>
                  <a:lnTo>
                    <a:pt x="20233" y="9217"/>
                  </a:lnTo>
                  <a:lnTo>
                    <a:pt x="21472" y="9217"/>
                  </a:lnTo>
                  <a:lnTo>
                    <a:pt x="21536" y="9084"/>
                  </a:lnTo>
                  <a:lnTo>
                    <a:pt x="21600" y="8952"/>
                  </a:lnTo>
                  <a:lnTo>
                    <a:pt x="21600" y="7324"/>
                  </a:lnTo>
                  <a:lnTo>
                    <a:pt x="21600" y="5697"/>
                  </a:lnTo>
                  <a:lnTo>
                    <a:pt x="20356" y="5697"/>
                  </a:lnTo>
                  <a:lnTo>
                    <a:pt x="19112" y="5697"/>
                  </a:lnTo>
                  <a:lnTo>
                    <a:pt x="19053" y="5821"/>
                  </a:lnTo>
                  <a:lnTo>
                    <a:pt x="18994" y="5945"/>
                  </a:lnTo>
                  <a:lnTo>
                    <a:pt x="18992" y="6904"/>
                  </a:lnTo>
                  <a:lnTo>
                    <a:pt x="18990" y="7863"/>
                  </a:lnTo>
                  <a:lnTo>
                    <a:pt x="18955" y="7869"/>
                  </a:lnTo>
                  <a:cubicBezTo>
                    <a:pt x="18923" y="7874"/>
                    <a:pt x="18920" y="7881"/>
                    <a:pt x="18917" y="7938"/>
                  </a:cubicBezTo>
                  <a:lnTo>
                    <a:pt x="18914" y="8001"/>
                  </a:lnTo>
                  <a:lnTo>
                    <a:pt x="18173" y="8001"/>
                  </a:lnTo>
                  <a:lnTo>
                    <a:pt x="17432" y="8001"/>
                  </a:lnTo>
                  <a:lnTo>
                    <a:pt x="17432" y="5548"/>
                  </a:lnTo>
                  <a:lnTo>
                    <a:pt x="17432" y="3096"/>
                  </a:lnTo>
                  <a:lnTo>
                    <a:pt x="18173" y="3096"/>
                  </a:lnTo>
                  <a:lnTo>
                    <a:pt x="18914" y="3096"/>
                  </a:lnTo>
                  <a:lnTo>
                    <a:pt x="18917" y="3188"/>
                  </a:lnTo>
                  <a:cubicBezTo>
                    <a:pt x="18920" y="3280"/>
                    <a:pt x="18920" y="3281"/>
                    <a:pt x="18955" y="3287"/>
                  </a:cubicBezTo>
                  <a:lnTo>
                    <a:pt x="18990" y="3294"/>
                  </a:lnTo>
                  <a:lnTo>
                    <a:pt x="18992" y="4040"/>
                  </a:lnTo>
                  <a:lnTo>
                    <a:pt x="18994" y="4787"/>
                  </a:lnTo>
                  <a:lnTo>
                    <a:pt x="20233" y="4787"/>
                  </a:lnTo>
                  <a:lnTo>
                    <a:pt x="21472" y="4787"/>
                  </a:lnTo>
                  <a:lnTo>
                    <a:pt x="21536" y="4654"/>
                  </a:lnTo>
                  <a:lnTo>
                    <a:pt x="21600" y="4521"/>
                  </a:lnTo>
                  <a:lnTo>
                    <a:pt x="21600" y="2261"/>
                  </a:lnTo>
                  <a:lnTo>
                    <a:pt x="21600" y="0"/>
                  </a:lnTo>
                  <a:lnTo>
                    <a:pt x="20356" y="0"/>
                  </a:lnTo>
                  <a:lnTo>
                    <a:pt x="19112" y="0"/>
                  </a:lnTo>
                  <a:close/>
                </a:path>
              </a:pathLst>
            </a:custGeom>
            <a:ln w="12700" cap="flat">
              <a:noFill/>
              <a:miter lim="400000"/>
            </a:ln>
            <a:effectLst/>
          </p:spPr>
        </p:pic>
        <p:sp>
          <p:nvSpPr>
            <p:cNvPr id="240" name="https"/>
            <p:cNvSpPr txBox="1"/>
            <p:nvPr/>
          </p:nvSpPr>
          <p:spPr>
            <a:xfrm>
              <a:off x="3910120" y="5729573"/>
              <a:ext cx="517971" cy="300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1300">
                  <a:solidFill>
                    <a:srgbClr val="000000"/>
                  </a:solidFill>
                </a:defRPr>
              </a:lvl1pPr>
            </a:lstStyle>
            <a:p>
              <a:pPr/>
              <a:r>
                <a:t>https</a:t>
              </a:r>
            </a:p>
          </p:txBody>
        </p:sp>
        <p:sp>
          <p:nvSpPr>
            <p:cNvPr id="241" name="587"/>
            <p:cNvSpPr txBox="1"/>
            <p:nvPr/>
          </p:nvSpPr>
          <p:spPr>
            <a:xfrm>
              <a:off x="20301030" y="1643127"/>
              <a:ext cx="410872" cy="312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1400">
                  <a:solidFill>
                    <a:srgbClr val="000000"/>
                  </a:solidFill>
                </a:defRPr>
              </a:lvl1pPr>
            </a:lstStyle>
            <a:p>
              <a:pPr/>
              <a:r>
                <a:t>587</a:t>
              </a:r>
            </a:p>
          </p:txBody>
        </p:sp>
      </p:gr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71" name="Picture 2" descr="Picture 2"/>
          <p:cNvPicPr>
            <a:picLocks noChangeAspect="1"/>
          </p:cNvPicPr>
          <p:nvPr/>
        </p:nvPicPr>
        <p:blipFill>
          <a:blip r:embed="rId2">
            <a:extLst/>
          </a:blip>
          <a:stretch>
            <a:fillRect/>
          </a:stretch>
        </p:blipFill>
        <p:spPr>
          <a:xfrm>
            <a:off x="168583" y="181610"/>
            <a:ext cx="1742681" cy="1737052"/>
          </a:xfrm>
          <a:prstGeom prst="rect">
            <a:avLst/>
          </a:prstGeom>
          <a:ln w="12700">
            <a:miter lim="400000"/>
          </a:ln>
        </p:spPr>
      </p:pic>
      <p:sp>
        <p:nvSpPr>
          <p:cNvPr id="1172" name="NIST - IA: IDENTIFICATION AND AUTHENTICATION"/>
          <p:cNvSpPr txBox="1"/>
          <p:nvPr>
            <p:ph type="title"/>
          </p:nvPr>
        </p:nvSpPr>
        <p:spPr>
          <a:xfrm>
            <a:off x="2235505" y="-1890965"/>
            <a:ext cx="19912990" cy="5882273"/>
          </a:xfrm>
          <a:prstGeom prst="rect">
            <a:avLst/>
          </a:prstGeom>
        </p:spPr>
        <p:txBody>
          <a:bodyPr anchor="ctr"/>
          <a:lstStyle>
            <a:lvl1pPr algn="ctr">
              <a:defRPr>
                <a:solidFill>
                  <a:schemeClr val="accent5">
                    <a:lumOff val="-29866"/>
                  </a:schemeClr>
                </a:solidFill>
              </a:defRPr>
            </a:lvl1pPr>
          </a:lstStyle>
          <a:p>
            <a:pPr/>
            <a:r>
              <a:t>NIST - IA: IDENTIFICATION AND AUTHENTICATION</a:t>
            </a:r>
          </a:p>
        </p:txBody>
      </p:sp>
      <p:pic>
        <p:nvPicPr>
          <p:cNvPr id="1173" name="Linea Linea" descr="Linea Linea"/>
          <p:cNvPicPr>
            <a:picLocks noChangeAspect="0"/>
          </p:cNvPicPr>
          <p:nvPr/>
        </p:nvPicPr>
        <p:blipFill>
          <a:blip r:embed="rId3">
            <a:extLst/>
          </a:blip>
          <a:stretch>
            <a:fillRect/>
          </a:stretch>
        </p:blipFill>
        <p:spPr>
          <a:xfrm>
            <a:off x="-805153" y="2212693"/>
            <a:ext cx="25994307" cy="76201"/>
          </a:xfrm>
          <a:prstGeom prst="rect">
            <a:avLst/>
          </a:prstGeom>
        </p:spPr>
      </p:pic>
      <p:sp>
        <p:nvSpPr>
          <p:cNvPr id="1175" name="Per Identification and Authentication si intendono i controlli che regolano il processo relativo a stabilire l'identità di un'entità che interagisce con un sistema.…"/>
          <p:cNvSpPr txBox="1"/>
          <p:nvPr/>
        </p:nvSpPr>
        <p:spPr>
          <a:xfrm>
            <a:off x="819897" y="4249854"/>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Per Identification and Authentication si intendono i controlli che regolano il processo relativo a stabilire l'identità di un'entità che interagisce con un sistema.</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Di seguito la trattazione dei controlli: </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IA-2 (1)(2)(8), IA-3, IA-4, IA-5(1)(6), IA-6, IA-7, IA-11, IA-12(2)(3)(5).</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77" name="Picture 2" descr="Picture 2"/>
          <p:cNvPicPr>
            <a:picLocks noChangeAspect="1"/>
          </p:cNvPicPr>
          <p:nvPr/>
        </p:nvPicPr>
        <p:blipFill>
          <a:blip r:embed="rId2">
            <a:extLst/>
          </a:blip>
          <a:stretch>
            <a:fillRect/>
          </a:stretch>
        </p:blipFill>
        <p:spPr>
          <a:xfrm>
            <a:off x="144886" y="717343"/>
            <a:ext cx="1742681" cy="1737052"/>
          </a:xfrm>
          <a:prstGeom prst="rect">
            <a:avLst/>
          </a:prstGeom>
          <a:ln w="12700">
            <a:miter lim="400000"/>
          </a:ln>
        </p:spPr>
      </p:pic>
      <p:sp>
        <p:nvSpPr>
          <p:cNvPr id="1178" name="IA-2 : IDENTIFICATION AND AUTHENTICATION (ORGANIZATIONAL USERS)"/>
          <p:cNvSpPr txBox="1"/>
          <p:nvPr>
            <p:ph type="title"/>
          </p:nvPr>
        </p:nvSpPr>
        <p:spPr>
          <a:xfrm>
            <a:off x="876138" y="-1355233"/>
            <a:ext cx="22631724" cy="5882274"/>
          </a:xfrm>
          <a:prstGeom prst="rect">
            <a:avLst/>
          </a:prstGeom>
        </p:spPr>
        <p:txBody>
          <a:bodyPr anchor="ctr"/>
          <a:lstStyle>
            <a:lvl1pPr algn="ctr">
              <a:defRPr>
                <a:solidFill>
                  <a:schemeClr val="accent5">
                    <a:lumOff val="-29866"/>
                  </a:schemeClr>
                </a:solidFill>
              </a:defRPr>
            </a:lvl1pPr>
          </a:lstStyle>
          <a:p>
            <a:pPr/>
            <a:r>
              <a:t>IA-2 : IDENTIFICATION AND AUTHENTICATION (ORGANIZATIONAL USERS)</a:t>
            </a:r>
          </a:p>
        </p:txBody>
      </p:sp>
      <p:pic>
        <p:nvPicPr>
          <p:cNvPr id="1179" name="Linea Linea" descr="Linea Linea"/>
          <p:cNvPicPr>
            <a:picLocks noChangeAspect="0"/>
          </p:cNvPicPr>
          <p:nvPr/>
        </p:nvPicPr>
        <p:blipFill>
          <a:blip r:embed="rId3">
            <a:extLst/>
          </a:blip>
          <a:stretch>
            <a:fillRect/>
          </a:stretch>
        </p:blipFill>
        <p:spPr>
          <a:xfrm>
            <a:off x="-805153" y="3361135"/>
            <a:ext cx="25994306" cy="76201"/>
          </a:xfrm>
          <a:prstGeom prst="rect">
            <a:avLst/>
          </a:prstGeom>
        </p:spPr>
      </p:pic>
      <p:sp>
        <p:nvSpPr>
          <p:cNvPr id="1181" name="Rettangolo arrotondato"/>
          <p:cNvSpPr/>
          <p:nvPr/>
        </p:nvSpPr>
        <p:spPr>
          <a:xfrm>
            <a:off x="282971" y="4344006"/>
            <a:ext cx="23818058" cy="2374438"/>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82" name="Identificare e autenticare univocamente gli utenti ai processi che agiscono per conto di questi utenti"/>
          <p:cNvSpPr txBox="1"/>
          <p:nvPr/>
        </p:nvSpPr>
        <p:spPr>
          <a:xfrm>
            <a:off x="951707" y="4820024"/>
            <a:ext cx="2248058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Identificare e autenticare univocamente gli utenti ai processi che agiscono per conto di questi utenti</a:t>
            </a:r>
          </a:p>
        </p:txBody>
      </p:sp>
      <p:sp>
        <p:nvSpPr>
          <p:cNvPr id="1183" name="L’identificazione e l’autenticazione degli utenti all’interno del sistema viene gestita tramite l’IAM Keycloak, utilizzando il protocollo OIDC.…"/>
          <p:cNvSpPr txBox="1"/>
          <p:nvPr/>
        </p:nvSpPr>
        <p:spPr>
          <a:xfrm>
            <a:off x="819897" y="7376404"/>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300"/>
              </a:spcBef>
              <a:defRPr sz="4500">
                <a:solidFill>
                  <a:srgbClr val="000000"/>
                </a:solidFill>
                <a:latin typeface="American Typewriter"/>
                <a:ea typeface="American Typewriter"/>
                <a:cs typeface="American Typewriter"/>
                <a:sym typeface="American Typewriter"/>
              </a:defRPr>
            </a:pPr>
            <a:r>
              <a:t>L’identificazione e l’autenticazione degli utenti all’interno del sistema viene gestita tramite l’IAM Keycloak, utilizzando il protocollo OIDC. </a:t>
            </a:r>
          </a:p>
          <a:p>
            <a:pPr algn="l" defTabSz="457200">
              <a:spcBef>
                <a:spcPts val="1300"/>
              </a:spcBef>
              <a:defRPr sz="4500">
                <a:solidFill>
                  <a:srgbClr val="000000"/>
                </a:solidFill>
                <a:latin typeface="American Typewriter"/>
                <a:ea typeface="American Typewriter"/>
                <a:cs typeface="American Typewriter"/>
                <a:sym typeface="American Typewriter"/>
              </a:defRPr>
            </a:pPr>
            <a:r>
              <a:t>Gli utenti vengono identificati univocamente tramite credenziali di accesso personali.</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8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186" name="IA-2: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IA-2: CONTROL ENHANCEMENTS</a:t>
            </a:r>
          </a:p>
        </p:txBody>
      </p:sp>
      <p:pic>
        <p:nvPicPr>
          <p:cNvPr id="118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189" name="Rettangolo arrotondato"/>
          <p:cNvSpPr/>
          <p:nvPr/>
        </p:nvSpPr>
        <p:spPr>
          <a:xfrm>
            <a:off x="283292" y="2817092"/>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90" name="IA-2(1)(2) : Implementare un’autenticazione multifattoriale per gli account privilegiati e non"/>
          <p:cNvSpPr txBox="1"/>
          <p:nvPr/>
        </p:nvSpPr>
        <p:spPr>
          <a:xfrm>
            <a:off x="282650" y="3051112"/>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IA-2(1)(2) : Implementare un’autenticazione multifattoriale per gli account privilegiati e non </a:t>
            </a:r>
          </a:p>
        </p:txBody>
      </p:sp>
      <p:sp>
        <p:nvSpPr>
          <p:cNvPr id="1191" name="Tramite keycloak è implementata l’autenticazione a due fattori che prevede la generazione di un codice OTP a 6 cifre tramite l’utilizzo di un’app scelta dall’utente (Google Authenticator, OneLogin ecc..)."/>
          <p:cNvSpPr txBox="1"/>
          <p:nvPr/>
        </p:nvSpPr>
        <p:spPr>
          <a:xfrm>
            <a:off x="642097" y="5078675"/>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spcBef>
                <a:spcPts val="1200"/>
              </a:spcBef>
              <a:defRPr sz="4500">
                <a:solidFill>
                  <a:srgbClr val="000000"/>
                </a:solidFill>
                <a:latin typeface="American Typewriter"/>
                <a:ea typeface="American Typewriter"/>
                <a:cs typeface="American Typewriter"/>
                <a:sym typeface="American Typewriter"/>
              </a:defRPr>
            </a:lvl1pPr>
          </a:lstStyle>
          <a:p>
            <a:pPr/>
            <a:r>
              <a:t>Tramite keycloak è implementata l’autenticazione a due fattori che prevede la generazione di un codice OTP a 6 cifre tramite l’utilizzo di un’app scelta dall’utente (Google Authenticator, OneLogin ecc..). </a:t>
            </a:r>
          </a:p>
        </p:txBody>
      </p:sp>
      <p:pic>
        <p:nvPicPr>
          <p:cNvPr id="1192" name="Immagine" descr="Immagine"/>
          <p:cNvPicPr>
            <a:picLocks noChangeAspect="1"/>
          </p:cNvPicPr>
          <p:nvPr/>
        </p:nvPicPr>
        <p:blipFill>
          <a:blip r:embed="rId4">
            <a:extLst/>
          </a:blip>
          <a:stretch>
            <a:fillRect/>
          </a:stretch>
        </p:blipFill>
        <p:spPr>
          <a:xfrm>
            <a:off x="2285292" y="7423988"/>
            <a:ext cx="8308296" cy="5882274"/>
          </a:xfrm>
          <a:prstGeom prst="rect">
            <a:avLst/>
          </a:prstGeom>
          <a:ln w="12700">
            <a:miter lim="400000"/>
          </a:ln>
        </p:spPr>
      </p:pic>
      <p:pic>
        <p:nvPicPr>
          <p:cNvPr id="1193" name="Immagine" descr="Immagine"/>
          <p:cNvPicPr>
            <a:picLocks noChangeAspect="1"/>
          </p:cNvPicPr>
          <p:nvPr/>
        </p:nvPicPr>
        <p:blipFill>
          <a:blip r:embed="rId5">
            <a:extLst/>
          </a:blip>
          <a:stretch>
            <a:fillRect/>
          </a:stretch>
        </p:blipFill>
        <p:spPr>
          <a:xfrm>
            <a:off x="15982545" y="7423988"/>
            <a:ext cx="3308366" cy="5882274"/>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9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196" name="IA-2: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IA-2: CONTROL ENHANCEMENTS</a:t>
            </a:r>
          </a:p>
        </p:txBody>
      </p:sp>
      <p:pic>
        <p:nvPicPr>
          <p:cNvPr id="119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199" name="L’applicazione verrà configurata scansionando il codice QR mostrato nell’interfaccia di sign-up durante il primo log-in. Tramite il codice QR, verrà condivisa con l’applicazione la chiave di generazione dell’OTP utilizzata dall’algoritmo SHA256."/>
          <p:cNvSpPr txBox="1"/>
          <p:nvPr/>
        </p:nvSpPr>
        <p:spPr>
          <a:xfrm>
            <a:off x="642097" y="2661602"/>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spcBef>
                <a:spcPts val="1200"/>
              </a:spcBef>
              <a:defRPr sz="4500">
                <a:solidFill>
                  <a:srgbClr val="000000"/>
                </a:solidFill>
                <a:latin typeface="American Typewriter"/>
                <a:ea typeface="American Typewriter"/>
                <a:cs typeface="American Typewriter"/>
                <a:sym typeface="American Typewriter"/>
              </a:defRPr>
            </a:lvl1pPr>
          </a:lstStyle>
          <a:p>
            <a:pPr/>
            <a:r>
              <a:t>L’applicazione verrà configurata scansionando il codice QR mostrato nell’interfaccia di sign-up durante il primo log-in. Tramite il codice QR, verrà condivisa con l’applicazione la chiave di generazione dell’OTP utilizzata dall’algoritmo SHA256.</a:t>
            </a:r>
          </a:p>
        </p:txBody>
      </p:sp>
      <p:pic>
        <p:nvPicPr>
          <p:cNvPr id="1200" name="Immagine" descr="Immagine"/>
          <p:cNvPicPr>
            <a:picLocks noChangeAspect="1"/>
          </p:cNvPicPr>
          <p:nvPr/>
        </p:nvPicPr>
        <p:blipFill>
          <a:blip r:embed="rId4">
            <a:extLst/>
          </a:blip>
          <a:stretch>
            <a:fillRect/>
          </a:stretch>
        </p:blipFill>
        <p:spPr>
          <a:xfrm>
            <a:off x="9162150" y="5227416"/>
            <a:ext cx="6059700" cy="7810952"/>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02"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203" name="IA-2: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IA-2: CONTROL ENHANCEMENTS</a:t>
            </a:r>
          </a:p>
        </p:txBody>
      </p:sp>
      <p:pic>
        <p:nvPicPr>
          <p:cNvPr id="1204"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206" name="Il processo di autenticazione avviene tramite gli standard OAuth2.0 e OpenIDConnect, che funzionano tramite il protocollo challange/response che li rende non vulnerabili agli attacchi di tipo replay a causa dell’utilizzo di nonces e token temporanei.…"/>
          <p:cNvSpPr txBox="1"/>
          <p:nvPr/>
        </p:nvSpPr>
        <p:spPr>
          <a:xfrm>
            <a:off x="642097" y="5078675"/>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Il processo di autenticazione avviene tramite gli standard OAuth2.0 e OpenIDConnect, che funzionano tramite il protocollo challange/response che li rende non vulnerabili agli attacchi di tipo replay a causa dell’utilizzo di nonces e token temporanei.</a:t>
            </a:r>
          </a:p>
          <a:p>
            <a:pPr algn="l" defTabSz="457200">
              <a:defRPr sz="4500">
                <a:solidFill>
                  <a:srgbClr val="000000"/>
                </a:solidFill>
                <a:latin typeface="American Typewriter"/>
                <a:ea typeface="American Typewriter"/>
                <a:cs typeface="American Typewriter"/>
                <a:sym typeface="American Typewriter"/>
              </a:defRPr>
            </a:pPr>
            <a:r>
              <a:t>OpenID Connect infatti scambia il nonce, che sarà valido esclusivamente una volta, con keycloak che rilascerà il token di sessione e di autorizzazione a validità singola. In aggiunta l’impiego del protocollo TLS prevede un ulteriore utilizzo dei nonces.</a:t>
            </a:r>
          </a:p>
        </p:txBody>
      </p:sp>
      <p:sp>
        <p:nvSpPr>
          <p:cNvPr id="1207" name="Rettangolo arrotondato"/>
          <p:cNvSpPr/>
          <p:nvPr/>
        </p:nvSpPr>
        <p:spPr>
          <a:xfrm>
            <a:off x="289642" y="3264962"/>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08" name="IA-2(8) : Implementare un meccanismo di protezione per gli attacchi di tipo replay"/>
          <p:cNvSpPr txBox="1"/>
          <p:nvPr/>
        </p:nvSpPr>
        <p:spPr>
          <a:xfrm>
            <a:off x="276300" y="3486282"/>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IA-2(8) : Implementare un meccanismo di protezione per gli attacchi di tipo replay</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10"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211" name="IA-3 : DEVICE IDENTIFICATION AND AUTHENTICATION"/>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IA-3 : DEVICE IDENTIFICATION AND AUTHENTICATION</a:t>
            </a:r>
          </a:p>
        </p:txBody>
      </p:sp>
      <p:pic>
        <p:nvPicPr>
          <p:cNvPr id="1212"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214" name="Rettangolo arrotondato"/>
          <p:cNvSpPr/>
          <p:nvPr/>
        </p:nvSpPr>
        <p:spPr>
          <a:xfrm>
            <a:off x="282971" y="2764960"/>
            <a:ext cx="23818058" cy="142124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15" name="Identificare e autenticare unicamente i dispositivi definiti prima di creare una connessione"/>
          <p:cNvSpPr txBox="1"/>
          <p:nvPr/>
        </p:nvSpPr>
        <p:spPr>
          <a:xfrm>
            <a:off x="951707" y="2764381"/>
            <a:ext cx="2248058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Identificare e autenticare unicamente i dispositivi definiti prima di creare una connessione</a:t>
            </a:r>
          </a:p>
        </p:txBody>
      </p:sp>
      <p:sp>
        <p:nvSpPr>
          <p:cNvPr id="1216" name="Tramite l’impiego di keycloak è possibile monitorare le sessioni utente e quindi gli utenti autenticati e vedere gli indirizzi IP assocaiti al momento della connessione. L’associazione permette di rendersi conto quando un account, associato ad un partico"/>
          <p:cNvSpPr txBox="1"/>
          <p:nvPr/>
        </p:nvSpPr>
        <p:spPr>
          <a:xfrm>
            <a:off x="819897" y="4674969"/>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spcBef>
                <a:spcPts val="1300"/>
              </a:spcBef>
              <a:defRPr sz="4500">
                <a:solidFill>
                  <a:srgbClr val="000000"/>
                </a:solidFill>
                <a:latin typeface="American Typewriter"/>
                <a:ea typeface="American Typewriter"/>
                <a:cs typeface="American Typewriter"/>
                <a:sym typeface="American Typewriter"/>
              </a:defRPr>
            </a:lvl1pPr>
          </a:lstStyle>
          <a:p>
            <a:pPr/>
            <a:r>
              <a:t>Tramite l’impiego di keycloak è possibile monitorare le sessioni utente e quindi gli utenti autenticati e vedere gli indirizzi IP assocaiti al momento della connessione. L’associazione permette di rendersi conto quando un account, associato ad un particolare token di sessione, utilizzo un indirizzo IP differente da quello con cui ha stabilito la connessione. Cio facilita eventuali operazioni di identificazioni delle attività anomale associate a un singolo account</a:t>
            </a:r>
          </a:p>
        </p:txBody>
      </p:sp>
      <p:pic>
        <p:nvPicPr>
          <p:cNvPr id="1217" name="Immagine" descr="Immagine"/>
          <p:cNvPicPr>
            <a:picLocks noChangeAspect="1"/>
          </p:cNvPicPr>
          <p:nvPr/>
        </p:nvPicPr>
        <p:blipFill>
          <a:blip r:embed="rId4">
            <a:extLst/>
          </a:blip>
          <a:stretch>
            <a:fillRect/>
          </a:stretch>
        </p:blipFill>
        <p:spPr>
          <a:xfrm>
            <a:off x="5788079" y="8789193"/>
            <a:ext cx="12807842" cy="4668459"/>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19"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220" name="IA-4 : IDENTIFIER MANAGEMENT"/>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IA-4 : IDENTIFIER MANAGEMENT</a:t>
            </a:r>
          </a:p>
        </p:txBody>
      </p:sp>
      <p:pic>
        <p:nvPicPr>
          <p:cNvPr id="1221"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223" name="Rettangolo arrotondato"/>
          <p:cNvSpPr/>
          <p:nvPr/>
        </p:nvSpPr>
        <p:spPr>
          <a:xfrm>
            <a:off x="282971" y="2764960"/>
            <a:ext cx="23818058" cy="6329441"/>
          </a:xfrm>
          <a:prstGeom prst="roundRect">
            <a:avLst>
              <a:gd name="adj" fmla="val 26485"/>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24" name="Gestire gli identificatori del sistema :…"/>
          <p:cNvSpPr txBox="1"/>
          <p:nvPr/>
        </p:nvSpPr>
        <p:spPr>
          <a:xfrm>
            <a:off x="951707" y="3237280"/>
            <a:ext cx="22480587" cy="538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500">
                <a:solidFill>
                  <a:srgbClr val="000000"/>
                </a:solidFill>
                <a:latin typeface="American Typewriter"/>
                <a:ea typeface="American Typewriter"/>
                <a:cs typeface="American Typewriter"/>
                <a:sym typeface="American Typewriter"/>
              </a:defRPr>
            </a:pPr>
            <a:r>
              <a:t>Gestire gli identificatori del sistema : </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Ricevendo l’autorizzazione dai ruoli definiti dell’organizzazione e assegnando un identificatore individuale di gruppo, ruolo, servizio o dispositivo </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Selezionare un identificatore che identifichi un individuo, gruppo, ruolo, servizio o dispositivo </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Assegnare l’identificatore all’individuo, gruppo, ruolo, servizio o dispositivo </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Impedire il riutilizzo degli identificatori per periodi stabiliti dall’organizzazione</a:t>
            </a:r>
          </a:p>
        </p:txBody>
      </p:sp>
      <p:sp>
        <p:nvSpPr>
          <p:cNvPr id="1225" name="All’atto della registrazione ad ogni account utente viene associato il proprio username che deve essere univoco.…"/>
          <p:cNvSpPr txBox="1"/>
          <p:nvPr/>
        </p:nvSpPr>
        <p:spPr>
          <a:xfrm>
            <a:off x="819897" y="9583167"/>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All’atto della registrazione ad ogni account utente viene associato il proprio username che deve essere univoco. </a:t>
            </a:r>
          </a:p>
          <a:p>
            <a:pPr algn="l" defTabSz="457200">
              <a:defRPr sz="4500">
                <a:solidFill>
                  <a:srgbClr val="000000"/>
                </a:solidFill>
                <a:latin typeface="American Typewriter"/>
                <a:ea typeface="American Typewriter"/>
                <a:cs typeface="American Typewriter"/>
                <a:sym typeface="American Typewriter"/>
              </a:defRPr>
            </a:pPr>
            <a:r>
              <a:t>Anche l’email costituisce un tipo di identificativo univoco, e il meccanismo di conferma di quest’ultima risulta a supporto della sua unicità.</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27"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228" name="IA-5 : AUTHENTICATOR MANAGEMENT"/>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IA-5 : AUTHENTICATOR MANAGEMENT</a:t>
            </a:r>
          </a:p>
        </p:txBody>
      </p:sp>
      <p:pic>
        <p:nvPicPr>
          <p:cNvPr id="1229"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231" name="Rettangolo arrotondato"/>
          <p:cNvSpPr/>
          <p:nvPr/>
        </p:nvSpPr>
        <p:spPr>
          <a:xfrm>
            <a:off x="282971" y="2348507"/>
            <a:ext cx="23818058" cy="11328401"/>
          </a:xfrm>
          <a:prstGeom prst="roundRect">
            <a:avLst>
              <a:gd name="adj" fmla="val 14798"/>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32" name="Gestire gli autentificatori di sistema :…"/>
          <p:cNvSpPr txBox="1"/>
          <p:nvPr/>
        </p:nvSpPr>
        <p:spPr>
          <a:xfrm>
            <a:off x="951707" y="2736477"/>
            <a:ext cx="22480587" cy="1089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300">
                <a:solidFill>
                  <a:srgbClr val="000000"/>
                </a:solidFill>
                <a:latin typeface="American Typewriter"/>
                <a:ea typeface="American Typewriter"/>
                <a:cs typeface="American Typewriter"/>
                <a:sym typeface="American Typewriter"/>
              </a:defRPr>
            </a:pPr>
            <a:r>
              <a:t>Gestire gli autentificatori di sistema : </a:t>
            </a:r>
          </a:p>
          <a:p>
            <a:pPr marL="833437" indent="-833437" algn="l" defTabSz="457200">
              <a:buSzPct val="100000"/>
              <a:buAutoNum type="alphaLcParenR" startAt="1"/>
              <a:defRPr sz="4300">
                <a:solidFill>
                  <a:srgbClr val="000000"/>
                </a:solidFill>
                <a:latin typeface="American Typewriter"/>
                <a:ea typeface="American Typewriter"/>
                <a:cs typeface="American Typewriter"/>
                <a:sym typeface="American Typewriter"/>
              </a:defRPr>
            </a:pPr>
            <a:r>
              <a:t>Stabilire il contenuto iniziale dell’autenticatore per tutti gli autenticatori emessi dall’organizzazione </a:t>
            </a:r>
          </a:p>
          <a:p>
            <a:pPr marL="833437" indent="-833437" algn="l" defTabSz="457200">
              <a:buSzPct val="100000"/>
              <a:buAutoNum type="alphaLcParenR" startAt="1"/>
              <a:defRPr sz="4300">
                <a:solidFill>
                  <a:srgbClr val="000000"/>
                </a:solidFill>
                <a:latin typeface="American Typewriter"/>
                <a:ea typeface="American Typewriter"/>
                <a:cs typeface="American Typewriter"/>
                <a:sym typeface="American Typewriter"/>
              </a:defRPr>
            </a:pPr>
            <a:r>
              <a:t>Garantire che gli autenticatori dispongano delle risorse sufficienti per l'uso previsto </a:t>
            </a:r>
          </a:p>
          <a:p>
            <a:pPr marL="833437" indent="-833437" algn="l" defTabSz="457200">
              <a:buSzPct val="100000"/>
              <a:buAutoNum type="alphaLcParenR" startAt="1"/>
              <a:defRPr sz="4300">
                <a:solidFill>
                  <a:srgbClr val="000000"/>
                </a:solidFill>
                <a:latin typeface="American Typewriter"/>
                <a:ea typeface="American Typewriter"/>
                <a:cs typeface="American Typewriter"/>
                <a:sym typeface="American Typewriter"/>
              </a:defRPr>
            </a:pPr>
            <a:r>
              <a:t>Stabilire e attuare procedure amministrative per la distribuzione iniziale dell'autenticatore, per gli autenticatori persi, compromessi o danneggiati e per la revoca degli autenticatori </a:t>
            </a:r>
          </a:p>
          <a:p>
            <a:pPr marL="833437" indent="-833437" algn="l" defTabSz="457200">
              <a:buSzPct val="100000"/>
              <a:buAutoNum type="alphaLcParenR" startAt="1"/>
              <a:defRPr sz="4300">
                <a:solidFill>
                  <a:srgbClr val="000000"/>
                </a:solidFill>
                <a:latin typeface="American Typewriter"/>
                <a:ea typeface="American Typewriter"/>
                <a:cs typeface="American Typewriter"/>
                <a:sym typeface="American Typewriter"/>
              </a:defRPr>
            </a:pPr>
            <a:r>
              <a:t>Modifica degli autenticatori predefiniti prima del primo utilizzo </a:t>
            </a:r>
          </a:p>
          <a:p>
            <a:pPr marL="833437" indent="-833437" algn="l" defTabSz="457200">
              <a:buSzPct val="100000"/>
              <a:buAutoNum type="alphaLcParenR" startAt="1"/>
              <a:defRPr sz="4300">
                <a:solidFill>
                  <a:srgbClr val="000000"/>
                </a:solidFill>
                <a:latin typeface="American Typewriter"/>
                <a:ea typeface="American Typewriter"/>
                <a:cs typeface="American Typewriter"/>
                <a:sym typeface="American Typewriter"/>
              </a:defRPr>
            </a:pPr>
            <a:r>
              <a:t>Modifica o aggiornamento degli autenticatori dopo un periodo definito dall’organizzazione o quando si verifica un evento definito dall'organizzazione </a:t>
            </a:r>
          </a:p>
          <a:p>
            <a:pPr marL="833437" indent="-833437" algn="l" defTabSz="457200">
              <a:buSzPct val="100000"/>
              <a:buAutoNum type="alphaLcParenR" startAt="1"/>
              <a:defRPr sz="4300">
                <a:solidFill>
                  <a:srgbClr val="000000"/>
                </a:solidFill>
                <a:latin typeface="American Typewriter"/>
                <a:ea typeface="American Typewriter"/>
                <a:cs typeface="American Typewriter"/>
                <a:sym typeface="American Typewriter"/>
              </a:defRPr>
            </a:pPr>
            <a:r>
              <a:t>Proteggere il contenuto dell'autenticatore da divulgazione e modifica non autorizzate </a:t>
            </a:r>
          </a:p>
          <a:p>
            <a:pPr marL="833437" indent="-833437" algn="l" defTabSz="457200">
              <a:buSzPct val="100000"/>
              <a:buAutoNum type="alphaLcParenR" startAt="1"/>
              <a:defRPr sz="4300">
                <a:solidFill>
                  <a:srgbClr val="000000"/>
                </a:solidFill>
                <a:latin typeface="American Typewriter"/>
                <a:ea typeface="American Typewriter"/>
                <a:cs typeface="American Typewriter"/>
                <a:sym typeface="American Typewriter"/>
              </a:defRPr>
            </a:pPr>
            <a:r>
              <a:t>Richiedere alle persone di adottare, e far sì che i dispositivi implementino, controlli specifici per proteggere gli autenticatori</a:t>
            </a:r>
          </a:p>
          <a:p>
            <a:pPr marL="833437" indent="-833437" algn="l" defTabSz="457200">
              <a:buSzPct val="100000"/>
              <a:buAutoNum type="alphaLcParenR" startAt="1"/>
              <a:defRPr sz="4300">
                <a:solidFill>
                  <a:srgbClr val="000000"/>
                </a:solidFill>
                <a:latin typeface="American Typewriter"/>
                <a:ea typeface="American Typewriter"/>
                <a:cs typeface="American Typewriter"/>
                <a:sym typeface="American Typewriter"/>
              </a:defRPr>
            </a:pPr>
            <a:r>
              <a:t>Modifica degli autenticatori per gli account di gruppo o di ruolo quando cambia l'appartenenza a tali account</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34"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235" name="IA-5 : AUTHENTICATOR MANAGEMENT"/>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IA-5 : AUTHENTICATOR MANAGEMENT</a:t>
            </a:r>
          </a:p>
        </p:txBody>
      </p:sp>
      <p:pic>
        <p:nvPicPr>
          <p:cNvPr id="1236"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238" name="Il sistema impone alcune regole in fase di generazione della password al fine di garantire un livello di protezione adeguato.…"/>
          <p:cNvSpPr txBox="1"/>
          <p:nvPr/>
        </p:nvSpPr>
        <p:spPr>
          <a:xfrm>
            <a:off x="1080561" y="5981255"/>
            <a:ext cx="22744207"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Il sistema impone alcune regole in fase di generazione della password al fine di garantire un livello di protezione adeguato. </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L’applicazione gestisce il caso in cui l’utente perda la password.</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40"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241" name="IA-5: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IA-5: CONTROL ENHANCEMENTS</a:t>
            </a:r>
          </a:p>
        </p:txBody>
      </p:sp>
      <p:pic>
        <p:nvPicPr>
          <p:cNvPr id="1242"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244" name="Rettangolo arrotondato"/>
          <p:cNvSpPr/>
          <p:nvPr/>
        </p:nvSpPr>
        <p:spPr>
          <a:xfrm>
            <a:off x="283292" y="2817092"/>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45" name="IA-5(1) : Definizione di regole per la corretta creazione, trasmissione e archiviazione delle password utilizzate"/>
          <p:cNvSpPr txBox="1"/>
          <p:nvPr/>
        </p:nvSpPr>
        <p:spPr>
          <a:xfrm>
            <a:off x="282650" y="3051112"/>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IA-5(1) : Definizione di regole per la corretta creazione, trasmissione e archiviazione delle password utilizzate</a:t>
            </a:r>
          </a:p>
        </p:txBody>
      </p:sp>
      <p:sp>
        <p:nvSpPr>
          <p:cNvPr id="1246" name="Le policy di creazione della password prevedono:…"/>
          <p:cNvSpPr txBox="1"/>
          <p:nvPr/>
        </p:nvSpPr>
        <p:spPr>
          <a:xfrm>
            <a:off x="654797" y="5078675"/>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402336"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Le policy di creazione della password prevedono:</a:t>
            </a:r>
          </a:p>
          <a:p>
            <a:pPr lvl="1" marL="804672"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Minimo 8 caratteri</a:t>
            </a:r>
          </a:p>
          <a:p>
            <a:pPr lvl="1" marL="804672"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La password non può essere la propria email</a:t>
            </a:r>
          </a:p>
          <a:p>
            <a:pPr lvl="1" marL="804672"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La password non può essere il proprio username</a:t>
            </a:r>
          </a:p>
          <a:p>
            <a:pPr lvl="1" marL="804672"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La password deve contenere almeno un carattere speciale</a:t>
            </a:r>
          </a:p>
          <a:p>
            <a:pPr lvl="1" marL="804672"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La password deve contenere almeno un carattere minuscolo</a:t>
            </a:r>
          </a:p>
          <a:p>
            <a:pPr lvl="1" marL="804672"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La password deve contenere almeno un carattere maiuscolo</a:t>
            </a:r>
          </a:p>
          <a:p>
            <a:pPr lvl="1" marL="804672"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La password deve contenere almeno un carattere numerico</a:t>
            </a:r>
          </a:p>
          <a:p>
            <a:pPr lvl="1" marL="804672"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La password scade ogni 365 giorni</a:t>
            </a:r>
          </a:p>
          <a:p>
            <a:pPr lvl="1" marL="804672"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La password viene processata con l’algoritmo pbkdf2-SHA256 e vengono effettuate 27500 iterazioni</a:t>
            </a:r>
          </a:p>
          <a:p>
            <a:pPr lvl="1" marL="804672"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Non può essere scelta una password precedente</a:t>
            </a:r>
          </a:p>
          <a:p>
            <a:pPr lvl="1" marL="804672" indent="-279400" algn="l" defTabSz="402336">
              <a:buSzPct val="100000"/>
              <a:buFont typeface="Times Roman"/>
              <a:buChar char="◦"/>
              <a:defRPr sz="3959">
                <a:solidFill>
                  <a:srgbClr val="000000"/>
                </a:solidFill>
                <a:latin typeface="American Typewriter"/>
                <a:ea typeface="American Typewriter"/>
                <a:cs typeface="American Typewriter"/>
                <a:sym typeface="American Typewriter"/>
              </a:defRPr>
            </a:pPr>
            <a:r>
              <a:t>C’è una blacklist delle password più comunemente utilizzate che l’utente non potrà scegliere, aggiornata secondo le 100.000 password più comunemente scelte secondo il NIST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4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47" name="Considerazioni"/>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Considerazioni</a:t>
            </a:r>
          </a:p>
        </p:txBody>
      </p:sp>
      <p:pic>
        <p:nvPicPr>
          <p:cNvPr id="24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250" name="L’utilizzo di docker consente la messa in esecuzione dei microservizi all’interno dei container, garantendo un livello di isolamento elevato per quest’ultimi. I container, generati dalle immagini dei vari microservizi, sono messi in esecuzione tramite do"/>
          <p:cNvSpPr txBox="1"/>
          <p:nvPr>
            <p:ph type="body" idx="1"/>
          </p:nvPr>
        </p:nvSpPr>
        <p:spPr>
          <a:xfrm>
            <a:off x="762000" y="2387600"/>
            <a:ext cx="22860000" cy="11212507"/>
          </a:xfrm>
          <a:prstGeom prst="rect">
            <a:avLst/>
          </a:prstGeom>
        </p:spPr>
        <p:txBody>
          <a:bodyPr lIns="45719" tIns="45719" rIns="45719" bIns="45719"/>
          <a:lstStyle/>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L’utilizzo di docker consente la messa in esecuzione dei microservizi all’interno dei container, garantendo un livello di isolamento elevato per quest’ultimi.</a:t>
            </a:r>
            <a:br/>
            <a:r>
              <a:t>I container, generati dalle immagini dei vari microservizi, sono messi in esecuzione tramite docker compose che ne garantisce il restart in caso di fallimento dei singoli.</a:t>
            </a:r>
          </a:p>
        </p:txBody>
      </p:sp>
      <p:pic>
        <p:nvPicPr>
          <p:cNvPr id="251" name="Schermata 2022-12-28 alle 17.41.13.png" descr="Schermata 2022-12-28 alle 17.41.13.png"/>
          <p:cNvPicPr>
            <a:picLocks noChangeAspect="1"/>
          </p:cNvPicPr>
          <p:nvPr/>
        </p:nvPicPr>
        <p:blipFill>
          <a:blip r:embed="rId4">
            <a:extLst/>
          </a:blip>
          <a:srcRect l="0" t="5779" r="60946" b="12765"/>
          <a:stretch>
            <a:fillRect/>
          </a:stretch>
        </p:blipFill>
        <p:spPr>
          <a:xfrm>
            <a:off x="1065244" y="5851062"/>
            <a:ext cx="5981603" cy="7797472"/>
          </a:xfrm>
          <a:prstGeom prst="rect">
            <a:avLst/>
          </a:prstGeom>
          <a:ln w="12700">
            <a:miter lim="400000"/>
          </a:ln>
        </p:spPr>
      </p:pic>
      <p:pic>
        <p:nvPicPr>
          <p:cNvPr id="252" name="Schermata 2022-12-28 alle 17.42.58.png" descr="Schermata 2022-12-28 alle 17.42.58.png"/>
          <p:cNvPicPr>
            <a:picLocks noChangeAspect="1"/>
          </p:cNvPicPr>
          <p:nvPr/>
        </p:nvPicPr>
        <p:blipFill>
          <a:blip r:embed="rId5">
            <a:extLst/>
          </a:blip>
          <a:stretch>
            <a:fillRect/>
          </a:stretch>
        </p:blipFill>
        <p:spPr>
          <a:xfrm>
            <a:off x="7023358" y="5840741"/>
            <a:ext cx="6464617" cy="7818046"/>
          </a:xfrm>
          <a:prstGeom prst="rect">
            <a:avLst/>
          </a:prstGeom>
          <a:ln w="12700">
            <a:miter lim="400000"/>
          </a:ln>
        </p:spPr>
      </p:pic>
      <p:pic>
        <p:nvPicPr>
          <p:cNvPr id="253" name="Schermata 2022-12-28 alle 17.43.53.png" descr="Schermata 2022-12-28 alle 17.43.53.png"/>
          <p:cNvPicPr>
            <a:picLocks noChangeAspect="1"/>
          </p:cNvPicPr>
          <p:nvPr/>
        </p:nvPicPr>
        <p:blipFill>
          <a:blip r:embed="rId6">
            <a:extLst/>
          </a:blip>
          <a:stretch>
            <a:fillRect/>
          </a:stretch>
        </p:blipFill>
        <p:spPr>
          <a:xfrm>
            <a:off x="15423021" y="7406613"/>
            <a:ext cx="7213601" cy="4686301"/>
          </a:xfrm>
          <a:prstGeom prst="rect">
            <a:avLst/>
          </a:prstGeom>
          <a:ln w="12700">
            <a:miter lim="400000"/>
          </a:ln>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4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249" name="IA-5: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IA-5: CONTROL ENHANCEMENTS</a:t>
            </a:r>
          </a:p>
        </p:txBody>
      </p:sp>
      <p:pic>
        <p:nvPicPr>
          <p:cNvPr id="1250"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1252" name="Immagine" descr="Immagine"/>
          <p:cNvPicPr>
            <a:picLocks noChangeAspect="0"/>
          </p:cNvPicPr>
          <p:nvPr/>
        </p:nvPicPr>
        <p:blipFill>
          <a:blip r:embed="rId4">
            <a:extLst/>
          </a:blip>
          <a:stretch>
            <a:fillRect/>
          </a:stretch>
        </p:blipFill>
        <p:spPr>
          <a:xfrm>
            <a:off x="6233476" y="2993263"/>
            <a:ext cx="11917048" cy="9969672"/>
          </a:xfrm>
          <a:prstGeom prst="rect">
            <a:avLst/>
          </a:prstGeom>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54"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255" name="IA-5: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IA-5: CONTROL ENHANCEMENTS</a:t>
            </a:r>
          </a:p>
        </p:txBody>
      </p:sp>
      <p:pic>
        <p:nvPicPr>
          <p:cNvPr id="1256"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258" name="Rettangolo arrotondato"/>
          <p:cNvSpPr/>
          <p:nvPr/>
        </p:nvSpPr>
        <p:spPr>
          <a:xfrm>
            <a:off x="283292" y="2817092"/>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59" name="IA-5(6) : Proteggere gli autenticatori in base alla categoria di sicurezza delle informazioni a cui l’autenticazione permette l’accesso"/>
          <p:cNvSpPr txBox="1"/>
          <p:nvPr/>
        </p:nvSpPr>
        <p:spPr>
          <a:xfrm>
            <a:off x="282650" y="3051112"/>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IA-5(6) : Proteggere gli autenticatori in base alla categoria di sicurezza delle informazioni a cui l’autenticazione permette l’accesso</a:t>
            </a:r>
          </a:p>
        </p:txBody>
      </p:sp>
      <p:sp>
        <p:nvSpPr>
          <p:cNvPr id="1260" name="Il controllo è soddisfatto da keycloak che prevede una comunicazione sicura e una memorizzazione affidabile delle password.…"/>
          <p:cNvSpPr txBox="1"/>
          <p:nvPr/>
        </p:nvSpPr>
        <p:spPr>
          <a:xfrm>
            <a:off x="642097" y="5502431"/>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600"/>
              </a:spcBef>
              <a:defRPr sz="4500">
                <a:solidFill>
                  <a:srgbClr val="000000"/>
                </a:solidFill>
                <a:latin typeface="American Typewriter"/>
                <a:ea typeface="American Typewriter"/>
                <a:cs typeface="American Typewriter"/>
                <a:sym typeface="American Typewriter"/>
              </a:defRPr>
            </a:pPr>
            <a:r>
              <a:t>Il controllo è soddisfatto da keycloak che prevede una comunicazione sicura e una memorizzazione affidabile delle password. </a:t>
            </a:r>
          </a:p>
          <a:p>
            <a:pPr algn="l" defTabSz="457200">
              <a:spcBef>
                <a:spcPts val="600"/>
              </a:spcBef>
              <a:defRPr sz="4500">
                <a:solidFill>
                  <a:srgbClr val="000000"/>
                </a:solidFill>
                <a:latin typeface="American Typewriter"/>
                <a:ea typeface="American Typewriter"/>
                <a:cs typeface="American Typewriter"/>
                <a:sym typeface="American Typewriter"/>
              </a:defRPr>
            </a:pPr>
            <a:r>
              <a:t>Al momento dell’autenticazione, il broswer indirizza l’utente al server di keycloak dove verranno inserite le credenziali. </a:t>
            </a:r>
          </a:p>
          <a:p>
            <a:pPr algn="l" defTabSz="457200">
              <a:spcBef>
                <a:spcPts val="600"/>
              </a:spcBef>
              <a:defRPr sz="4500">
                <a:solidFill>
                  <a:srgbClr val="000000"/>
                </a:solidFill>
                <a:latin typeface="American Typewriter"/>
                <a:ea typeface="American Typewriter"/>
                <a:cs typeface="American Typewriter"/>
                <a:sym typeface="American Typewriter"/>
              </a:defRPr>
            </a:pPr>
            <a:r>
              <a:t>L’utente risulta quindi completamente isolato dall’applicazione che non ha bisogno di sapere le credenziali di keycloak quali le password, i codici OTP o le chiavi pubbliche WebAuth. </a:t>
            </a:r>
          </a:p>
          <a:p>
            <a:pPr algn="l" defTabSz="457200">
              <a:spcBef>
                <a:spcPts val="600"/>
              </a:spcBef>
              <a:defRPr sz="4500">
                <a:solidFill>
                  <a:srgbClr val="000000"/>
                </a:solidFill>
                <a:latin typeface="American Typewriter"/>
                <a:ea typeface="American Typewriter"/>
                <a:cs typeface="American Typewriter"/>
                <a:sym typeface="American Typewriter"/>
              </a:defRPr>
            </a:pPr>
            <a:r>
              <a:t>Le informazioni gestite da keycloak sono crittografate con l’algoritmo Password-Based Key Derivation Function 2 e custodite nel database di keyclaok</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62"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263" name="IA-6 : AUTHENTICATION FEEDBACK"/>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IA-6 : AUTHENTICATION FEEDBACK</a:t>
            </a:r>
          </a:p>
        </p:txBody>
      </p:sp>
      <p:pic>
        <p:nvPicPr>
          <p:cNvPr id="1264"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266" name="Rettangolo arrotondato"/>
          <p:cNvSpPr/>
          <p:nvPr/>
        </p:nvSpPr>
        <p:spPr>
          <a:xfrm>
            <a:off x="282971" y="2783936"/>
            <a:ext cx="23818058" cy="173712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67" name="Oscurare il feedback delle credenziali di autenticazione durante il processo di autenticazione al fine di proteggere l’informazione da individui non autorizzate"/>
          <p:cNvSpPr txBox="1"/>
          <p:nvPr/>
        </p:nvSpPr>
        <p:spPr>
          <a:xfrm>
            <a:off x="951707" y="2966697"/>
            <a:ext cx="22480587"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300">
                <a:solidFill>
                  <a:srgbClr val="000000"/>
                </a:solidFill>
                <a:latin typeface="American Typewriter"/>
                <a:ea typeface="American Typewriter"/>
                <a:cs typeface="American Typewriter"/>
                <a:sym typeface="American Typewriter"/>
              </a:defRPr>
            </a:lvl1pPr>
          </a:lstStyle>
          <a:p>
            <a:pPr/>
            <a:r>
              <a:t>Oscurare il feedback delle credenziali di autenticazione durante il processo di autenticazione al fine di proteggere l’informazione da individui non autorizzate</a:t>
            </a:r>
          </a:p>
        </p:txBody>
      </p:sp>
      <p:sp>
        <p:nvSpPr>
          <p:cNvPr id="1268" name="L’inserimento nel form di login delle credenziali sensibili come la password sono mascherati dai punti neri. Nel caso di inserimento errato, non viene restituita nessuna informazione riguardo i dati errati che sono stati inseriti, ma esclusivamente che i"/>
          <p:cNvSpPr txBox="1"/>
          <p:nvPr/>
        </p:nvSpPr>
        <p:spPr>
          <a:xfrm>
            <a:off x="642097" y="4696740"/>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spcBef>
                <a:spcPts val="600"/>
              </a:spcBef>
              <a:defRPr sz="4500">
                <a:solidFill>
                  <a:srgbClr val="000000"/>
                </a:solidFill>
                <a:latin typeface="American Typewriter"/>
                <a:ea typeface="American Typewriter"/>
                <a:cs typeface="American Typewriter"/>
                <a:sym typeface="American Typewriter"/>
              </a:defRPr>
            </a:lvl1pPr>
          </a:lstStyle>
          <a:p>
            <a:pPr/>
            <a:r>
              <a:t>L’inserimento nel form di login delle credenziali sensibili come la password sono mascherati dai punti neri. Nel caso di inserimento errato, non viene restituita nessuna informazione riguardo i dati errati che sono stati inseriti, ma esclusivamente che i dati inseriti non risultano corretti.</a:t>
            </a:r>
          </a:p>
        </p:txBody>
      </p:sp>
      <p:pic>
        <p:nvPicPr>
          <p:cNvPr id="1269" name="Immagine" descr="Immagine"/>
          <p:cNvPicPr>
            <a:picLocks noChangeAspect="1"/>
          </p:cNvPicPr>
          <p:nvPr/>
        </p:nvPicPr>
        <p:blipFill>
          <a:blip r:embed="rId4">
            <a:extLst/>
          </a:blip>
          <a:stretch>
            <a:fillRect/>
          </a:stretch>
        </p:blipFill>
        <p:spPr>
          <a:xfrm>
            <a:off x="3732457" y="7582027"/>
            <a:ext cx="5413965" cy="5882274"/>
          </a:xfrm>
          <a:prstGeom prst="rect">
            <a:avLst/>
          </a:prstGeom>
          <a:ln w="12700">
            <a:miter lim="400000"/>
          </a:ln>
        </p:spPr>
      </p:pic>
      <p:pic>
        <p:nvPicPr>
          <p:cNvPr id="1270" name="Immagine" descr="Immagine"/>
          <p:cNvPicPr>
            <a:picLocks noChangeAspect="1"/>
          </p:cNvPicPr>
          <p:nvPr/>
        </p:nvPicPr>
        <p:blipFill>
          <a:blip r:embed="rId5">
            <a:extLst/>
          </a:blip>
          <a:stretch>
            <a:fillRect/>
          </a:stretch>
        </p:blipFill>
        <p:spPr>
          <a:xfrm>
            <a:off x="13227301" y="7416723"/>
            <a:ext cx="8818854" cy="6212883"/>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72"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273" name="IA-7 : CRYPTOGRAPHIC MODULE AUTHENTICATION"/>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IA-7 : CRYPTOGRAPHIC MODULE AUTHENTICATION</a:t>
            </a:r>
          </a:p>
        </p:txBody>
      </p:sp>
      <p:pic>
        <p:nvPicPr>
          <p:cNvPr id="1274"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276" name="Rettangolo arrotondato"/>
          <p:cNvSpPr/>
          <p:nvPr/>
        </p:nvSpPr>
        <p:spPr>
          <a:xfrm>
            <a:off x="282971" y="2942385"/>
            <a:ext cx="23818058" cy="2535594"/>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77" name="Implementare meccanismi per l'autenticazione ad un modulo crittografico che soddisfino i requisiti delle leggi, degli ordini esecutivi, delle direttive, dei criteri, dei regolamenti, degli standard e delle linee guida applicabili per tale autenticazione."/>
          <p:cNvSpPr txBox="1"/>
          <p:nvPr/>
        </p:nvSpPr>
        <p:spPr>
          <a:xfrm>
            <a:off x="951707" y="3206881"/>
            <a:ext cx="22480587" cy="200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300">
                <a:solidFill>
                  <a:srgbClr val="000000"/>
                </a:solidFill>
                <a:latin typeface="American Typewriter"/>
                <a:ea typeface="American Typewriter"/>
                <a:cs typeface="American Typewriter"/>
                <a:sym typeface="American Typewriter"/>
              </a:defRPr>
            </a:lvl1pPr>
          </a:lstStyle>
          <a:p>
            <a:pPr/>
            <a:r>
              <a:t>Implementare meccanismi per l'autenticazione ad un modulo crittografico che soddisfino i requisiti delle leggi, degli ordini esecutivi, delle direttive, dei criteri, dei regolamenti, degli standard e delle linee guida applicabili per tale autenticazione.</a:t>
            </a:r>
          </a:p>
        </p:txBody>
      </p:sp>
      <p:sp>
        <p:nvSpPr>
          <p:cNvPr id="1278" name="Le comunicazioni per il processo di identificazione e autentificazione avvengono tramite HTTPS, quindi tutti di dati vengono crittografati secondo gli standard TLS."/>
          <p:cNvSpPr txBox="1"/>
          <p:nvPr/>
        </p:nvSpPr>
        <p:spPr>
          <a:xfrm>
            <a:off x="642097" y="7872110"/>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spcBef>
                <a:spcPts val="600"/>
              </a:spcBef>
              <a:defRPr sz="4500">
                <a:solidFill>
                  <a:srgbClr val="000000"/>
                </a:solidFill>
                <a:latin typeface="American Typewriter"/>
                <a:ea typeface="American Typewriter"/>
                <a:cs typeface="American Typewriter"/>
                <a:sym typeface="American Typewriter"/>
              </a:defRPr>
            </a:lvl1pPr>
          </a:lstStyle>
          <a:p>
            <a:pPr/>
            <a:r>
              <a:t>Le comunicazioni per il processo di identificazione e autentificazione avvengono tramite HTTPS, quindi tutti di dati vengono crittografati secondo gli standard TLS.</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80"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281" name="IA-11 : RE-AUTHENTICATION"/>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IA-11 : RE-AUTHENTICATION</a:t>
            </a:r>
          </a:p>
        </p:txBody>
      </p:sp>
      <p:pic>
        <p:nvPicPr>
          <p:cNvPr id="1282"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284" name="Rettangolo arrotondato"/>
          <p:cNvSpPr/>
          <p:nvPr/>
        </p:nvSpPr>
        <p:spPr>
          <a:xfrm>
            <a:off x="282971" y="2701807"/>
            <a:ext cx="23818058" cy="173712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85" name="Richiedi agli utenti di eseguire nuovamente l'autenticazione in corrispondenza di determinati eventi."/>
          <p:cNvSpPr txBox="1"/>
          <p:nvPr/>
        </p:nvSpPr>
        <p:spPr>
          <a:xfrm>
            <a:off x="951707" y="2884568"/>
            <a:ext cx="22480587"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300">
                <a:solidFill>
                  <a:srgbClr val="000000"/>
                </a:solidFill>
                <a:latin typeface="American Typewriter"/>
                <a:ea typeface="American Typewriter"/>
                <a:cs typeface="American Typewriter"/>
                <a:sym typeface="American Typewriter"/>
              </a:defRPr>
            </a:lvl1pPr>
          </a:lstStyle>
          <a:p>
            <a:pPr/>
            <a:r>
              <a:t>Richiedi agli utenti di eseguire nuovamente l'autenticazione in corrispondenza di determinati eventi.</a:t>
            </a:r>
          </a:p>
        </p:txBody>
      </p:sp>
      <p:sp>
        <p:nvSpPr>
          <p:cNvPr id="1286" name="L’utente resta autenticato anche all’atto della chiusura e successiva riapertura del browser, purché la sessione utente non rimanga inattiva per più di 30 minuti, in tal caso verrà chiesto all’utente di rieffettuare il login.…"/>
          <p:cNvSpPr txBox="1"/>
          <p:nvPr/>
        </p:nvSpPr>
        <p:spPr>
          <a:xfrm>
            <a:off x="642097" y="4673043"/>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600"/>
              </a:spcBef>
              <a:defRPr sz="4500">
                <a:solidFill>
                  <a:srgbClr val="000000"/>
                </a:solidFill>
                <a:latin typeface="American Typewriter"/>
                <a:ea typeface="American Typewriter"/>
                <a:cs typeface="American Typewriter"/>
                <a:sym typeface="American Typewriter"/>
              </a:defRPr>
            </a:pPr>
            <a:r>
              <a:t>L’utente resta autenticato anche all’atto della chiusura e successiva riapertura del browser, purché la sessione utente non rimanga inattiva per più di 30 minuti, in tal caso verrà chiesto all’utente di rieffettuare il login. </a:t>
            </a:r>
          </a:p>
          <a:p>
            <a:pPr algn="l" defTabSz="457200">
              <a:spcBef>
                <a:spcPts val="600"/>
              </a:spcBef>
              <a:defRPr sz="4500">
                <a:solidFill>
                  <a:srgbClr val="000000"/>
                </a:solidFill>
                <a:latin typeface="American Typewriter"/>
                <a:ea typeface="American Typewriter"/>
                <a:cs typeface="American Typewriter"/>
                <a:sym typeface="American Typewriter"/>
              </a:defRPr>
            </a:pPr>
            <a:r>
              <a:t>Inoltre verrà chiesto all’utente di rieffettuare il login al sistema se la sessione corrente ha una lifetime pari a 10 ore. La richiesta di autenticazione da parte del sistema verrà riproposta all’utente in seguito ad un’azione di log-out.</a:t>
            </a:r>
          </a:p>
        </p:txBody>
      </p:sp>
      <p:pic>
        <p:nvPicPr>
          <p:cNvPr id="1287" name="Immagine" descr="Immagine"/>
          <p:cNvPicPr>
            <a:picLocks noChangeAspect="1"/>
          </p:cNvPicPr>
          <p:nvPr/>
        </p:nvPicPr>
        <p:blipFill>
          <a:blip r:embed="rId4">
            <a:extLst/>
          </a:blip>
          <a:stretch>
            <a:fillRect/>
          </a:stretch>
        </p:blipFill>
        <p:spPr>
          <a:xfrm>
            <a:off x="4951772" y="9451261"/>
            <a:ext cx="14480456" cy="3439110"/>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89" name="Picture 2" descr="Picture 2"/>
          <p:cNvPicPr>
            <a:picLocks noChangeAspect="1"/>
          </p:cNvPicPr>
          <p:nvPr/>
        </p:nvPicPr>
        <p:blipFill>
          <a:blip r:embed="rId2">
            <a:extLst/>
          </a:blip>
          <a:stretch>
            <a:fillRect/>
          </a:stretch>
        </p:blipFill>
        <p:spPr>
          <a:xfrm>
            <a:off x="168583" y="219710"/>
            <a:ext cx="1742681" cy="1737052"/>
          </a:xfrm>
          <a:prstGeom prst="rect">
            <a:avLst/>
          </a:prstGeom>
          <a:ln w="12700">
            <a:miter lim="400000"/>
          </a:ln>
        </p:spPr>
      </p:pic>
      <p:sp>
        <p:nvSpPr>
          <p:cNvPr id="1290" name="IA-12 : IDENTITY PROOFING"/>
          <p:cNvSpPr txBox="1"/>
          <p:nvPr>
            <p:ph type="title"/>
          </p:nvPr>
        </p:nvSpPr>
        <p:spPr>
          <a:xfrm>
            <a:off x="876138" y="-1852865"/>
            <a:ext cx="22631724" cy="5882273"/>
          </a:xfrm>
          <a:prstGeom prst="rect">
            <a:avLst/>
          </a:prstGeom>
        </p:spPr>
        <p:txBody>
          <a:bodyPr anchor="ctr"/>
          <a:lstStyle>
            <a:lvl1pPr algn="ctr">
              <a:defRPr>
                <a:solidFill>
                  <a:schemeClr val="accent5">
                    <a:lumOff val="-29866"/>
                  </a:schemeClr>
                </a:solidFill>
              </a:defRPr>
            </a:lvl1pPr>
          </a:lstStyle>
          <a:p>
            <a:pPr/>
            <a:r>
              <a:t>IA-12 : IDENTITY PROOFING</a:t>
            </a:r>
          </a:p>
        </p:txBody>
      </p:sp>
      <p:pic>
        <p:nvPicPr>
          <p:cNvPr id="1291" name="Linea Linea" descr="Linea Linea"/>
          <p:cNvPicPr>
            <a:picLocks noChangeAspect="0"/>
          </p:cNvPicPr>
          <p:nvPr/>
        </p:nvPicPr>
        <p:blipFill>
          <a:blip r:embed="rId3">
            <a:extLst/>
          </a:blip>
          <a:stretch>
            <a:fillRect/>
          </a:stretch>
        </p:blipFill>
        <p:spPr>
          <a:xfrm>
            <a:off x="-805153" y="2199993"/>
            <a:ext cx="25994307" cy="76201"/>
          </a:xfrm>
          <a:prstGeom prst="rect">
            <a:avLst/>
          </a:prstGeom>
        </p:spPr>
      </p:pic>
      <p:sp>
        <p:nvSpPr>
          <p:cNvPr id="1293" name="Rettangolo arrotondato"/>
          <p:cNvSpPr/>
          <p:nvPr/>
        </p:nvSpPr>
        <p:spPr>
          <a:xfrm>
            <a:off x="282971" y="3670691"/>
            <a:ext cx="23818058" cy="3022119"/>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94" name="Gli utenti dimostrano la loro identità che è richiesta per l’accesso logico ai sistemi in base a requisiti di livello di garanzia dell’identità appropriati come specificato negli standard e nelle guide linea.…"/>
          <p:cNvSpPr txBox="1"/>
          <p:nvPr/>
        </p:nvSpPr>
        <p:spPr>
          <a:xfrm>
            <a:off x="951707" y="3860950"/>
            <a:ext cx="22480587"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96395" indent="-796395" algn="l" defTabSz="457200">
              <a:buSzPct val="100000"/>
              <a:buAutoNum type="alphaLcParenR" startAt="1"/>
              <a:defRPr sz="4300">
                <a:solidFill>
                  <a:srgbClr val="000000"/>
                </a:solidFill>
                <a:latin typeface="American Typewriter"/>
                <a:ea typeface="American Typewriter"/>
                <a:cs typeface="American Typewriter"/>
                <a:sym typeface="American Typewriter"/>
              </a:defRPr>
            </a:pPr>
            <a:r>
              <a:t>Gli utenti dimostrano la loro identità che è richiesta per l’accesso logico ai sistemi in base a requisiti di livello di garanzia dell’identità appropriati come specificato negli standard e nelle guide linea. </a:t>
            </a:r>
          </a:p>
          <a:p>
            <a:pPr marL="796395" indent="-796395" algn="l" defTabSz="457200">
              <a:buSzPct val="100000"/>
              <a:buAutoNum type="alphaLcParenR" startAt="1"/>
              <a:defRPr sz="4300">
                <a:solidFill>
                  <a:srgbClr val="000000"/>
                </a:solidFill>
                <a:latin typeface="American Typewriter"/>
                <a:ea typeface="American Typewriter"/>
                <a:cs typeface="American Typewriter"/>
                <a:sym typeface="American Typewriter"/>
              </a:defRPr>
            </a:pPr>
            <a:r>
              <a:t>Associare un utente ad un individuo univoco</a:t>
            </a:r>
          </a:p>
        </p:txBody>
      </p:sp>
      <p:sp>
        <p:nvSpPr>
          <p:cNvPr id="1295" name="Ad ogni account utente è associata un’unica identità dell’individuo che lo utilizza.…"/>
          <p:cNvSpPr txBox="1"/>
          <p:nvPr/>
        </p:nvSpPr>
        <p:spPr>
          <a:xfrm>
            <a:off x="642097" y="8087307"/>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600"/>
              </a:spcBef>
              <a:defRPr sz="4500">
                <a:solidFill>
                  <a:srgbClr val="000000"/>
                </a:solidFill>
                <a:latin typeface="American Typewriter"/>
                <a:ea typeface="American Typewriter"/>
                <a:cs typeface="American Typewriter"/>
                <a:sym typeface="American Typewriter"/>
              </a:defRPr>
            </a:pPr>
            <a:r>
              <a:t>Ad ogni account utente è associata un’unica identità dell’individuo che lo utilizza. </a:t>
            </a:r>
          </a:p>
          <a:p>
            <a:pPr algn="l" defTabSz="457200">
              <a:spcBef>
                <a:spcPts val="600"/>
              </a:spcBef>
              <a:defRPr sz="4500">
                <a:solidFill>
                  <a:srgbClr val="000000"/>
                </a:solidFill>
                <a:latin typeface="American Typewriter"/>
                <a:ea typeface="American Typewriter"/>
                <a:cs typeface="American Typewriter"/>
                <a:sym typeface="American Typewriter"/>
              </a:defRPr>
            </a:pPr>
            <a:r>
              <a:t>La prova d’identità è costituita dall’email che viene verificata.</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9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298" name="IA-12: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IA-12: CONTROL ENHANCEMENTS</a:t>
            </a:r>
          </a:p>
        </p:txBody>
      </p:sp>
      <p:pic>
        <p:nvPicPr>
          <p:cNvPr id="129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301" name="Rettangolo arrotondato"/>
          <p:cNvSpPr/>
          <p:nvPr/>
        </p:nvSpPr>
        <p:spPr>
          <a:xfrm>
            <a:off x="283292" y="2817092"/>
            <a:ext cx="23818058" cy="1890440"/>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02" name="IA-12 (2) (3): Richiedere che la prova dell'identificazione individuale sia presentata e convalidata all'autorità di registrazione."/>
          <p:cNvSpPr txBox="1"/>
          <p:nvPr/>
        </p:nvSpPr>
        <p:spPr>
          <a:xfrm>
            <a:off x="282650" y="3051112"/>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IA-12 (2) (3): Richiedere che la prova dell'identificazione individuale sia presentata e convalidata all'autorità di registrazione.</a:t>
            </a:r>
          </a:p>
        </p:txBody>
      </p:sp>
      <p:sp>
        <p:nvSpPr>
          <p:cNvPr id="1303" name="Un account di tipo ‘gestore’, per essere attivato deve fare richiesta esplicita tramite email al servizio clienti ‘rentappssd@gmail.com’, che per verificare l’identità del gestore e la proprietà di un autonoleggio fisico potrà richiedere ulteriori dati p"/>
          <p:cNvSpPr txBox="1"/>
          <p:nvPr/>
        </p:nvSpPr>
        <p:spPr>
          <a:xfrm>
            <a:off x="642097" y="5502431"/>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Un account di tipo ‘gestore’, per essere attivato deve fare richiesta esplicita tramite email al servizio clienti ‘rentappssd@gmail.com’, che per verificare l’identità del gestore e la proprietà di un autonoleggio fisico potrà richiedere ulteriori dati personali con la relativa documentazione per attestarne la veridicità. </a:t>
            </a:r>
          </a:p>
          <a:p>
            <a:pPr algn="l" defTabSz="457200">
              <a:spcBef>
                <a:spcPts val="1500"/>
              </a:spcBef>
              <a:defRPr sz="4500">
                <a:solidFill>
                  <a:srgbClr val="000000"/>
                </a:solidFill>
                <a:latin typeface="American Typewriter"/>
                <a:ea typeface="American Typewriter"/>
                <a:cs typeface="American Typewriter"/>
                <a:sym typeface="American Typewriter"/>
              </a:defRPr>
            </a:pPr>
            <a:r>
              <a:t>L’utente di tipo ‘cliente’ per accedere al servizio dovrà fornire numero di patente, partita iva e codice fiscale che lo identificano univocamente come individuo e che in caso di azioni sospette potrà essere richiesto da l’account manager una verifica dei dati forniti tramite prove da inviare via email.</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30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306" name="IA-12: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IA-12: CONTROL ENHANCEMENTS</a:t>
            </a:r>
          </a:p>
        </p:txBody>
      </p:sp>
      <p:pic>
        <p:nvPicPr>
          <p:cNvPr id="130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309" name="Rettangolo arrotondato"/>
          <p:cNvSpPr/>
          <p:nvPr/>
        </p:nvSpPr>
        <p:spPr>
          <a:xfrm>
            <a:off x="283292" y="2561333"/>
            <a:ext cx="23818058" cy="2401958"/>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10" name="IA-12 (5) : Richiedi che un codice di conferma registrazione venga consegnato attraverso un canale fuori banda per verificare l'indirizzo (fisico o digitale) registrato dagli utenti."/>
          <p:cNvSpPr txBox="1"/>
          <p:nvPr/>
        </p:nvSpPr>
        <p:spPr>
          <a:xfrm>
            <a:off x="282650" y="2720912"/>
            <a:ext cx="2309980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IA-12 (5) : Richiedi che un codice di conferma registrazione venga consegnato attraverso un canale fuori banda per verificare l'indirizzo (fisico o digitale) registrato dagli utenti.</a:t>
            </a:r>
          </a:p>
        </p:txBody>
      </p:sp>
      <p:sp>
        <p:nvSpPr>
          <p:cNvPr id="1311" name="All’atto della registrazione verrà inviato all’utente via email un link per verificare che l’indirizzo email fornito in fase di registrazione sia valido e gli appartenga."/>
          <p:cNvSpPr txBox="1"/>
          <p:nvPr/>
        </p:nvSpPr>
        <p:spPr>
          <a:xfrm>
            <a:off x="642097" y="5502431"/>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4500">
                <a:solidFill>
                  <a:srgbClr val="000000"/>
                </a:solidFill>
                <a:latin typeface="American Typewriter"/>
                <a:ea typeface="American Typewriter"/>
                <a:cs typeface="American Typewriter"/>
                <a:sym typeface="American Typewriter"/>
              </a:defRPr>
            </a:lvl1pPr>
          </a:lstStyle>
          <a:p>
            <a:pPr/>
            <a:r>
              <a:t>All’atto della registrazione verrà inviato all’utente via email un link per verificare che l’indirizzo email fornito in fase di registrazione sia valido e gli appartenga.</a:t>
            </a:r>
          </a:p>
        </p:txBody>
      </p:sp>
      <p:pic>
        <p:nvPicPr>
          <p:cNvPr id="1312" name="Immagine" descr="Immagine"/>
          <p:cNvPicPr>
            <a:picLocks noChangeAspect="1"/>
          </p:cNvPicPr>
          <p:nvPr/>
        </p:nvPicPr>
        <p:blipFill>
          <a:blip r:embed="rId4">
            <a:extLst/>
          </a:blip>
          <a:srcRect l="0" t="10034" r="0" b="10034"/>
          <a:stretch>
            <a:fillRect/>
          </a:stretch>
        </p:blipFill>
        <p:spPr>
          <a:xfrm>
            <a:off x="7902995" y="7139461"/>
            <a:ext cx="7859035" cy="6067989"/>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314"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315" name="IA : CONCLUSIONI"/>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IA : CONCLUSIONI</a:t>
            </a:r>
          </a:p>
        </p:txBody>
      </p:sp>
      <p:pic>
        <p:nvPicPr>
          <p:cNvPr id="1316"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318" name="Utilizzando come metrica di paragone il “Moderate Security Baseline” per il calcolo del livello di impatto sulla sicurezza, in base ai controlli effettuati, avremmo un livello di sicurezza ‘Moderate’."/>
          <p:cNvSpPr txBox="1"/>
          <p:nvPr/>
        </p:nvSpPr>
        <p:spPr>
          <a:xfrm>
            <a:off x="819897" y="2512140"/>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Utilizzando come metrica di paragone il </a:t>
            </a:r>
            <a:r>
              <a:rPr b="1">
                <a:solidFill>
                  <a:srgbClr val="337EA9"/>
                </a:solidFill>
                <a:hlinkClick r:id="rId4" invalidUrl="" action="" tgtFrame="" tooltip="" history="1" highlightClick="0" endSnd="0"/>
              </a:rPr>
              <a:t>“Moderate Security Baseline”</a:t>
            </a:r>
            <a:r>
              <a:t> per il calcolo del livello di impatto sulla sicurezza, in base ai controlli effettuati, avremmo un livello di sicurezza</a:t>
            </a:r>
            <a:r>
              <a:rPr b="1"/>
              <a:t> ‘Moderate’</a:t>
            </a:r>
            <a:r>
              <a:t>.</a:t>
            </a:r>
          </a:p>
        </p:txBody>
      </p:sp>
      <p:pic>
        <p:nvPicPr>
          <p:cNvPr id="1319" name="Schermata 2022-12-31 alle 01.41.09.png" descr="Schermata 2022-12-31 alle 01.41.09.png"/>
          <p:cNvPicPr>
            <a:picLocks noChangeAspect="0"/>
          </p:cNvPicPr>
          <p:nvPr/>
        </p:nvPicPr>
        <p:blipFill>
          <a:blip r:embed="rId5">
            <a:extLst/>
          </a:blip>
          <a:stretch>
            <a:fillRect/>
          </a:stretch>
        </p:blipFill>
        <p:spPr>
          <a:xfrm>
            <a:off x="2768637" y="5300693"/>
            <a:ext cx="18846726" cy="7536427"/>
          </a:xfrm>
          <a:prstGeom prst="rect">
            <a:avLst/>
          </a:prstGeom>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5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56" name="Considerazioni"/>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Considerazioni</a:t>
            </a:r>
          </a:p>
        </p:txBody>
      </p:sp>
      <p:pic>
        <p:nvPicPr>
          <p:cNvPr id="25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259" name="L’utilizzo di docker compose consente di mantenere tutti i microservizi all’interno della stessa sottorete privata non accessibile esternamente. L’unico punto di accesso alla rete è il Server Tomcat esposto sulla porta 8443 la cui connessione è protetta "/>
          <p:cNvSpPr txBox="1"/>
          <p:nvPr>
            <p:ph type="body" idx="1"/>
          </p:nvPr>
        </p:nvSpPr>
        <p:spPr>
          <a:xfrm>
            <a:off x="762000" y="2387600"/>
            <a:ext cx="22860000" cy="11212507"/>
          </a:xfrm>
          <a:prstGeom prst="rect">
            <a:avLst/>
          </a:prstGeom>
        </p:spPr>
        <p:txBody>
          <a:bodyPr lIns="45719" tIns="45719" rIns="45719" bIns="45719"/>
          <a:lstStyle/>
          <a:p>
            <a:pPr marL="212597" indent="-212597" defTabSz="850391">
              <a:lnSpc>
                <a:spcPct val="94500"/>
              </a:lnSpc>
              <a:spcBef>
                <a:spcPts val="800"/>
              </a:spcBef>
              <a:buClr>
                <a:schemeClr val="accent5">
                  <a:lumOff val="-29866"/>
                </a:schemeClr>
              </a:buClr>
              <a:buSzPct val="100000"/>
              <a:buFont typeface="Helvetica"/>
              <a:buChar char="‣"/>
              <a:defRPr b="0" sz="4185">
                <a:latin typeface="American Typewriter"/>
                <a:ea typeface="American Typewriter"/>
                <a:cs typeface="American Typewriter"/>
                <a:sym typeface="American Typewriter"/>
              </a:defRPr>
            </a:pPr>
            <a:r>
              <a:t>L’utilizzo di docker compose consente di mantenere tutti i microservizi all’interno della stessa sottorete privata non accessibile esternamente.</a:t>
            </a:r>
            <a:br/>
            <a:r>
              <a:t>L’unico punto di accesso alla rete è il Server Tomcat esposto sulla porta 8443 la cui connessione è protetta da crittografia con HTTPS.</a:t>
            </a:r>
          </a:p>
          <a:p>
            <a:pPr marL="212597" indent="-212597" defTabSz="850391">
              <a:lnSpc>
                <a:spcPct val="94500"/>
              </a:lnSpc>
              <a:spcBef>
                <a:spcPts val="800"/>
              </a:spcBef>
              <a:buClr>
                <a:schemeClr val="accent5">
                  <a:lumOff val="-29866"/>
                </a:schemeClr>
              </a:buClr>
              <a:buSzPct val="100000"/>
              <a:buFont typeface="Helvetica"/>
              <a:buChar char="‣"/>
              <a:defRPr b="0" sz="4185">
                <a:latin typeface="American Typewriter"/>
                <a:ea typeface="American Typewriter"/>
                <a:cs typeface="American Typewriter"/>
                <a:sym typeface="American Typewriter"/>
              </a:defRPr>
            </a:pPr>
          </a:p>
          <a:p>
            <a:pPr marL="212597" indent="-212597" defTabSz="850391">
              <a:lnSpc>
                <a:spcPct val="94500"/>
              </a:lnSpc>
              <a:spcBef>
                <a:spcPts val="800"/>
              </a:spcBef>
              <a:buClr>
                <a:schemeClr val="accent5">
                  <a:lumOff val="-29866"/>
                </a:schemeClr>
              </a:buClr>
              <a:buSzPct val="100000"/>
              <a:buFont typeface="Helvetica"/>
              <a:buChar char="‣"/>
              <a:defRPr b="0" sz="4185">
                <a:latin typeface="American Typewriter"/>
                <a:ea typeface="American Typewriter"/>
                <a:cs typeface="American Typewriter"/>
                <a:sym typeface="American Typewriter"/>
              </a:defRPr>
            </a:pPr>
            <a:r>
              <a:t>Le connessioni interne alla sottorete saranno effettuate con protocollo HTTP rendendole computazionalmente meno onerose dei collegamenti con gli ambienti esterni.</a:t>
            </a:r>
          </a:p>
          <a:p>
            <a:pPr marL="212597" indent="-212597" defTabSz="850391">
              <a:lnSpc>
                <a:spcPct val="94500"/>
              </a:lnSpc>
              <a:spcBef>
                <a:spcPts val="800"/>
              </a:spcBef>
              <a:buClr>
                <a:schemeClr val="accent5">
                  <a:lumOff val="-29866"/>
                </a:schemeClr>
              </a:buClr>
              <a:buSzPct val="100000"/>
              <a:buFont typeface="Helvetica"/>
              <a:buChar char="‣"/>
              <a:defRPr b="0" sz="4185">
                <a:latin typeface="American Typewriter"/>
                <a:ea typeface="American Typewriter"/>
                <a:cs typeface="American Typewriter"/>
                <a:sym typeface="American Typewriter"/>
              </a:defRPr>
            </a:pPr>
          </a:p>
          <a:p>
            <a:pPr marL="212597" indent="-212597" defTabSz="850391">
              <a:lnSpc>
                <a:spcPct val="94500"/>
              </a:lnSpc>
              <a:spcBef>
                <a:spcPts val="800"/>
              </a:spcBef>
              <a:buClr>
                <a:schemeClr val="accent5">
                  <a:lumOff val="-29866"/>
                </a:schemeClr>
              </a:buClr>
              <a:buSzPct val="100000"/>
              <a:buFont typeface="Helvetica"/>
              <a:buChar char="‣"/>
              <a:defRPr b="0" sz="4185">
                <a:latin typeface="American Typewriter"/>
                <a:ea typeface="American Typewriter"/>
                <a:cs typeface="American Typewriter"/>
                <a:sym typeface="American Typewriter"/>
              </a:defRPr>
            </a:pPr>
            <a:r>
              <a:t>I metodi invocati dall’applicazione sul database prevengono l’SQLinjection:</a:t>
            </a:r>
          </a:p>
          <a:p>
            <a:pPr lvl="1" marL="552754" indent="-212597" defTabSz="850391">
              <a:lnSpc>
                <a:spcPct val="94500"/>
              </a:lnSpc>
              <a:spcBef>
                <a:spcPts val="800"/>
              </a:spcBef>
              <a:buClr>
                <a:schemeClr val="accent5">
                  <a:lumOff val="-29866"/>
                </a:schemeClr>
              </a:buClr>
              <a:buSzPct val="100000"/>
              <a:buFont typeface="Helvetica"/>
              <a:buChar char="‣"/>
              <a:defRPr b="0" sz="4185">
                <a:latin typeface="American Typewriter"/>
                <a:ea typeface="American Typewriter"/>
                <a:cs typeface="American Typewriter"/>
                <a:sym typeface="American Typewriter"/>
              </a:defRPr>
            </a:pPr>
            <a:r>
              <a:t>I metodi sono invocabili solo una volta che l’utente è autenticato.</a:t>
            </a:r>
          </a:p>
          <a:p>
            <a:pPr lvl="1" marL="552754" indent="-212597" defTabSz="850391">
              <a:lnSpc>
                <a:spcPct val="94500"/>
              </a:lnSpc>
              <a:spcBef>
                <a:spcPts val="800"/>
              </a:spcBef>
              <a:buClr>
                <a:schemeClr val="accent5">
                  <a:lumOff val="-29866"/>
                </a:schemeClr>
              </a:buClr>
              <a:buSzPct val="100000"/>
              <a:buFont typeface="Helvetica"/>
              <a:buChar char="‣"/>
              <a:defRPr b="0" sz="4185">
                <a:latin typeface="American Typewriter"/>
                <a:ea typeface="American Typewriter"/>
                <a:cs typeface="American Typewriter"/>
                <a:sym typeface="American Typewriter"/>
              </a:defRPr>
            </a:pPr>
            <a:r>
              <a:t>L’utilizzo di Hibernate ha permesso la creazione dei metodi invocabili sul database tramite i CriteriaBuilder messi a disposizione da JPQL che effettua in automatico la sanificazione degli input.</a:t>
            </a:r>
          </a:p>
          <a:p>
            <a:pPr lvl="1" marL="552754" indent="-212597" defTabSz="850391">
              <a:lnSpc>
                <a:spcPct val="94500"/>
              </a:lnSpc>
              <a:spcBef>
                <a:spcPts val="800"/>
              </a:spcBef>
              <a:buClr>
                <a:schemeClr val="accent5">
                  <a:lumOff val="-29866"/>
                </a:schemeClr>
              </a:buClr>
              <a:buSzPct val="100000"/>
              <a:buFont typeface="Helvetica"/>
              <a:buChar char="‣"/>
              <a:defRPr b="0" sz="4185">
                <a:latin typeface="American Typewriter"/>
                <a:ea typeface="American Typewriter"/>
                <a:cs typeface="American Typewriter"/>
                <a:sym typeface="American Typewriter"/>
              </a:defRPr>
            </a:pPr>
            <a:r>
              <a:t>L’utilizzo delle Stored Procedures per la creazione delle query permette l’accesso e la modifica controllata delle informazioni. </a:t>
            </a:r>
            <a:br/>
            <a:r>
              <a:t>Infatti non è possibile effettuare qualsiasi operazione, ma solo quelle permesse dalle Stored Procedures salvate all’interno del Database.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6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62"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26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265" name="Schermata 2022-12-29 alle 15.59.54.png" descr="Schermata 2022-12-29 alle 15.59.54.png"/>
          <p:cNvPicPr>
            <a:picLocks noChangeAspect="1"/>
          </p:cNvPicPr>
          <p:nvPr/>
        </p:nvPicPr>
        <p:blipFill>
          <a:blip r:embed="rId4">
            <a:extLst/>
          </a:blip>
          <a:srcRect l="0" t="5961" r="0" b="0"/>
          <a:stretch>
            <a:fillRect/>
          </a:stretch>
        </p:blipFill>
        <p:spPr>
          <a:xfrm>
            <a:off x="3048000" y="2468818"/>
            <a:ext cx="18288000" cy="1074862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6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68"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26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271" name="Schermata 2022-12-29 alle 16.00.17.png" descr="Schermata 2022-12-29 alle 16.00.17.png"/>
          <p:cNvPicPr>
            <a:picLocks noChangeAspect="1"/>
          </p:cNvPicPr>
          <p:nvPr/>
        </p:nvPicPr>
        <p:blipFill>
          <a:blip r:embed="rId4">
            <a:extLst/>
          </a:blip>
          <a:srcRect l="0" t="5774" r="0" b="0"/>
          <a:stretch>
            <a:fillRect/>
          </a:stretch>
        </p:blipFill>
        <p:spPr>
          <a:xfrm>
            <a:off x="3048000" y="2513985"/>
            <a:ext cx="18288000" cy="1077000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7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74"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27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277" name="Schermata 2022-12-29 alle 16.18.18.png" descr="Schermata 2022-12-29 alle 16.18.18.png"/>
          <p:cNvPicPr>
            <a:picLocks noChangeAspect="1"/>
          </p:cNvPicPr>
          <p:nvPr/>
        </p:nvPicPr>
        <p:blipFill>
          <a:blip r:embed="rId4">
            <a:extLst/>
          </a:blip>
          <a:srcRect l="0" t="8767" r="0" b="0"/>
          <a:stretch>
            <a:fillRect/>
          </a:stretch>
        </p:blipFill>
        <p:spPr>
          <a:xfrm>
            <a:off x="3504441" y="2548049"/>
            <a:ext cx="18288001" cy="1042788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7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80"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28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283" name="Schermata 2022-12-29 alle 16.19.02.png" descr="Schermata 2022-12-29 alle 16.19.02.png"/>
          <p:cNvPicPr>
            <a:picLocks noChangeAspect="1"/>
          </p:cNvPicPr>
          <p:nvPr/>
        </p:nvPicPr>
        <p:blipFill>
          <a:blip r:embed="rId4">
            <a:extLst/>
          </a:blip>
          <a:srcRect l="0" t="8776" r="0" b="0"/>
          <a:stretch>
            <a:fillRect/>
          </a:stretch>
        </p:blipFill>
        <p:spPr>
          <a:xfrm>
            <a:off x="3048000" y="2525370"/>
            <a:ext cx="18288000" cy="1042686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5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57" name="Panoramica"/>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Panoramica</a:t>
            </a:r>
          </a:p>
        </p:txBody>
      </p:sp>
      <p:pic>
        <p:nvPicPr>
          <p:cNvPr id="15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60" name="La finalità del progetto è rappresentata dall’apprendimento dell’attuazione di tecnologie che permettono di rendere una web app sicura.…"/>
          <p:cNvSpPr txBox="1"/>
          <p:nvPr>
            <p:ph type="body" idx="1"/>
          </p:nvPr>
        </p:nvSpPr>
        <p:spPr>
          <a:xfrm>
            <a:off x="762000" y="2387600"/>
            <a:ext cx="22860000" cy="11212507"/>
          </a:xfrm>
          <a:prstGeom prst="rect">
            <a:avLst/>
          </a:prstGeom>
        </p:spPr>
        <p:txBody>
          <a:bodyPr lIns="45719" tIns="45719" rIns="45719" bIns="45719"/>
          <a:lstStyle/>
          <a:p>
            <a:pPr defTabSz="804672">
              <a:lnSpc>
                <a:spcPct val="94500"/>
              </a:lnSpc>
              <a:spcBef>
                <a:spcPts val="700"/>
              </a:spcBef>
              <a:buClr>
                <a:srgbClr val="3BB684"/>
              </a:buClr>
              <a:buFont typeface="Helvetica"/>
              <a:defRPr b="0" sz="3959">
                <a:latin typeface="American Typewriter"/>
                <a:ea typeface="American Typewriter"/>
                <a:cs typeface="American Typewriter"/>
                <a:sym typeface="American Typewriter"/>
              </a:defRPr>
            </a:pPr>
            <a:r>
              <a:t>La finalità del progetto è rappresentata dall’apprendimento dell’attuazione di tecnologie che permettono di rendere una</a:t>
            </a:r>
            <a:r>
              <a:rPr b="1"/>
              <a:t> web app </a:t>
            </a:r>
            <a:r>
              <a:t>sicura.</a:t>
            </a:r>
          </a:p>
          <a:p>
            <a:pPr defTabSz="804672">
              <a:lnSpc>
                <a:spcPct val="94500"/>
              </a:lnSpc>
              <a:spcBef>
                <a:spcPts val="700"/>
              </a:spcBef>
              <a:buClr>
                <a:srgbClr val="3BB684"/>
              </a:buClr>
              <a:buFont typeface="Helvetica"/>
              <a:defRPr b="0" sz="3959">
                <a:latin typeface="American Typewriter"/>
                <a:ea typeface="American Typewriter"/>
                <a:cs typeface="American Typewriter"/>
                <a:sym typeface="American Typewriter"/>
              </a:defRPr>
            </a:pPr>
          </a:p>
          <a:p>
            <a:pPr defTabSz="804672">
              <a:lnSpc>
                <a:spcPct val="94500"/>
              </a:lnSpc>
              <a:spcBef>
                <a:spcPts val="700"/>
              </a:spcBef>
              <a:buClr>
                <a:srgbClr val="3BB684"/>
              </a:buClr>
              <a:buFont typeface="Helvetica"/>
              <a:defRPr b="0" sz="3959">
                <a:latin typeface="American Typewriter"/>
                <a:ea typeface="American Typewriter"/>
                <a:cs typeface="American Typewriter"/>
                <a:sym typeface="American Typewriter"/>
              </a:defRPr>
            </a:pPr>
            <a:r>
              <a:t>L’applicazione selezionata per il caso di studio offre la possibilità di effettuare prenotazioni per il noleggio da parte di utenti “clienti” di autoveicoli messi a disposizione da utenti “gestori”.</a:t>
            </a:r>
          </a:p>
          <a:p>
            <a:pPr defTabSz="804672">
              <a:lnSpc>
                <a:spcPct val="94500"/>
              </a:lnSpc>
              <a:spcBef>
                <a:spcPts val="700"/>
              </a:spcBef>
              <a:buClr>
                <a:srgbClr val="3BB684"/>
              </a:buClr>
              <a:buFont typeface="Helvetica"/>
              <a:defRPr b="0" sz="3959">
                <a:latin typeface="American Typewriter"/>
                <a:ea typeface="American Typewriter"/>
                <a:cs typeface="American Typewriter"/>
                <a:sym typeface="American Typewriter"/>
              </a:defRPr>
            </a:pPr>
          </a:p>
          <a:p>
            <a:pPr defTabSz="804672">
              <a:lnSpc>
                <a:spcPct val="94500"/>
              </a:lnSpc>
              <a:spcBef>
                <a:spcPts val="700"/>
              </a:spcBef>
              <a:buClr>
                <a:srgbClr val="3BB684"/>
              </a:buClr>
              <a:buFont typeface="Helvetica"/>
              <a:defRPr b="0" sz="3959">
                <a:latin typeface="American Typewriter"/>
                <a:ea typeface="American Typewriter"/>
                <a:cs typeface="American Typewriter"/>
                <a:sym typeface="American Typewriter"/>
              </a:defRPr>
            </a:pPr>
            <a:r>
              <a:t>Le scelte progettuali sono state effettuate tenendo conto del documento </a:t>
            </a:r>
            <a:r>
              <a:rPr b="1"/>
              <a:t>“Security and Privacy Controls for Information Systems and Organizations</a:t>
            </a:r>
            <a:r>
              <a:t>”</a:t>
            </a:r>
            <a:r>
              <a:rPr b="1"/>
              <a:t> </a:t>
            </a:r>
            <a:r>
              <a:t>fornito dal NIST nella </a:t>
            </a:r>
            <a:r>
              <a:rPr b="1"/>
              <a:t>“SP 800-53, Rev. 5”</a:t>
            </a:r>
            <a:r>
              <a:t>, nella quale vengono specificati i vari </a:t>
            </a:r>
            <a:r>
              <a:rPr b="1"/>
              <a:t>controlli</a:t>
            </a:r>
            <a:r>
              <a:t> da implementare per garantire un certo </a:t>
            </a:r>
            <a:r>
              <a:t>security level</a:t>
            </a:r>
            <a:r>
              <a:t>.</a:t>
            </a:r>
          </a:p>
          <a:p>
            <a:pPr defTabSz="804672">
              <a:lnSpc>
                <a:spcPct val="94500"/>
              </a:lnSpc>
              <a:spcBef>
                <a:spcPts val="700"/>
              </a:spcBef>
              <a:buClr>
                <a:srgbClr val="3BB684"/>
              </a:buClr>
              <a:buFont typeface="Helvetica"/>
              <a:defRPr b="0" sz="3959">
                <a:latin typeface="American Typewriter"/>
                <a:ea typeface="American Typewriter"/>
                <a:cs typeface="American Typewriter"/>
                <a:sym typeface="American Typewriter"/>
              </a:defRPr>
            </a:pPr>
          </a:p>
          <a:p>
            <a:pPr defTabSz="804672">
              <a:lnSpc>
                <a:spcPct val="94500"/>
              </a:lnSpc>
              <a:spcBef>
                <a:spcPts val="700"/>
              </a:spcBef>
              <a:buClr>
                <a:srgbClr val="3BB684"/>
              </a:buClr>
              <a:buFont typeface="Helvetica"/>
              <a:defRPr b="0" sz="3959">
                <a:latin typeface="American Typewriter"/>
                <a:ea typeface="American Typewriter"/>
                <a:cs typeface="American Typewriter"/>
                <a:sym typeface="American Typewriter"/>
              </a:defRPr>
            </a:pPr>
            <a:r>
              <a:t>In una fase preliminare sono state eseguite sull’applicazione di partenza tecniche di </a:t>
            </a:r>
            <a:r>
              <a:rPr b="1"/>
              <a:t>threat modeling </a:t>
            </a:r>
            <a:r>
              <a:t>al fine di identificare le debolezze del sistema in modo da poter applicare al Design dell’applicazione un’opportuna riconfigurazione in grado di eliminare le vulnerabilità evidenziate. </a:t>
            </a:r>
          </a:p>
          <a:p>
            <a:pPr defTabSz="804672">
              <a:lnSpc>
                <a:spcPct val="94500"/>
              </a:lnSpc>
              <a:spcBef>
                <a:spcPts val="700"/>
              </a:spcBef>
              <a:buClr>
                <a:srgbClr val="3BB684"/>
              </a:buClr>
              <a:buFont typeface="Helvetica"/>
              <a:defRPr b="0" sz="3959">
                <a:latin typeface="American Typewriter"/>
                <a:ea typeface="American Typewriter"/>
                <a:cs typeface="American Typewriter"/>
                <a:sym typeface="American Typewriter"/>
              </a:defRPr>
            </a:pPr>
          </a:p>
          <a:p>
            <a:pPr defTabSz="804672">
              <a:lnSpc>
                <a:spcPct val="94500"/>
              </a:lnSpc>
              <a:spcBef>
                <a:spcPts val="700"/>
              </a:spcBef>
              <a:buClr>
                <a:srgbClr val="3BB684"/>
              </a:buClr>
              <a:buFont typeface="Helvetica"/>
              <a:defRPr b="0" sz="3959">
                <a:latin typeface="American Typewriter"/>
                <a:ea typeface="American Typewriter"/>
                <a:cs typeface="American Typewriter"/>
                <a:sym typeface="American Typewriter"/>
              </a:defRPr>
            </a:pPr>
            <a:r>
              <a:t>Al termine dell’applicazione delle tecnologie è stato rieffettuato sull’architettura ottenuta il threat modeling al fine di osservare i risultati ottenuti.</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8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86"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28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289" name="Schermata 2022-12-29 alle 16.19.09.png" descr="Schermata 2022-12-29 alle 16.19.09.png"/>
          <p:cNvPicPr>
            <a:picLocks noChangeAspect="1"/>
          </p:cNvPicPr>
          <p:nvPr/>
        </p:nvPicPr>
        <p:blipFill>
          <a:blip r:embed="rId4">
            <a:extLst/>
          </a:blip>
          <a:srcRect l="0" t="8754" r="0" b="0"/>
          <a:stretch>
            <a:fillRect/>
          </a:stretch>
        </p:blipFill>
        <p:spPr>
          <a:xfrm>
            <a:off x="3048000" y="2451781"/>
            <a:ext cx="18288000" cy="1042936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9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92"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29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295" name="Schermata 2022-12-29 alle 16.19.23.png" descr="Schermata 2022-12-29 alle 16.19.23.png"/>
          <p:cNvPicPr>
            <a:picLocks noChangeAspect="1"/>
          </p:cNvPicPr>
          <p:nvPr/>
        </p:nvPicPr>
        <p:blipFill>
          <a:blip r:embed="rId4">
            <a:extLst/>
          </a:blip>
          <a:srcRect l="0" t="8949" r="0" b="0"/>
          <a:stretch>
            <a:fillRect/>
          </a:stretch>
        </p:blipFill>
        <p:spPr>
          <a:xfrm>
            <a:off x="3048000" y="2610534"/>
            <a:ext cx="18288000" cy="1040705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9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98"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29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301" name="Schermata 2022-12-29 alle 16.21.33.png" descr="Schermata 2022-12-29 alle 16.21.33.png"/>
          <p:cNvPicPr>
            <a:picLocks noChangeAspect="1"/>
          </p:cNvPicPr>
          <p:nvPr/>
        </p:nvPicPr>
        <p:blipFill>
          <a:blip r:embed="rId4">
            <a:extLst/>
          </a:blip>
          <a:srcRect l="0" t="8956" r="0" b="0"/>
          <a:stretch>
            <a:fillRect/>
          </a:stretch>
        </p:blipFill>
        <p:spPr>
          <a:xfrm>
            <a:off x="3048000" y="2651264"/>
            <a:ext cx="18288000" cy="1040631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0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04"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30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307" name="Schermata 2022-12-29 alle 16.24.13.png" descr="Schermata 2022-12-29 alle 16.24.13.png"/>
          <p:cNvPicPr>
            <a:picLocks noChangeAspect="1"/>
          </p:cNvPicPr>
          <p:nvPr/>
        </p:nvPicPr>
        <p:blipFill>
          <a:blip r:embed="rId4">
            <a:extLst/>
          </a:blip>
          <a:srcRect l="0" t="21528" r="0" b="0"/>
          <a:stretch>
            <a:fillRect/>
          </a:stretch>
        </p:blipFill>
        <p:spPr>
          <a:xfrm>
            <a:off x="1143341" y="2165276"/>
            <a:ext cx="10592206" cy="5194924"/>
          </a:xfrm>
          <a:prstGeom prst="rect">
            <a:avLst/>
          </a:prstGeom>
          <a:ln w="12700">
            <a:miter lim="400000"/>
          </a:ln>
        </p:spPr>
      </p:pic>
      <p:pic>
        <p:nvPicPr>
          <p:cNvPr id="308" name="Schermata 2022-12-29 alle 17.00.20.png" descr="Schermata 2022-12-29 alle 17.00.20.png"/>
          <p:cNvPicPr>
            <a:picLocks noChangeAspect="1"/>
          </p:cNvPicPr>
          <p:nvPr/>
        </p:nvPicPr>
        <p:blipFill>
          <a:blip r:embed="rId5">
            <a:extLst/>
          </a:blip>
          <a:srcRect l="0" t="15891" r="0" b="0"/>
          <a:stretch>
            <a:fillRect/>
          </a:stretch>
        </p:blipFill>
        <p:spPr>
          <a:xfrm>
            <a:off x="12747228" y="2192660"/>
            <a:ext cx="9778802" cy="5140497"/>
          </a:xfrm>
          <a:prstGeom prst="rect">
            <a:avLst/>
          </a:prstGeom>
          <a:ln w="12700">
            <a:miter lim="400000"/>
          </a:ln>
        </p:spPr>
      </p:pic>
      <p:pic>
        <p:nvPicPr>
          <p:cNvPr id="309" name="Schermata 2022-12-29 alle 17.01.08.png" descr="Schermata 2022-12-29 alle 17.01.08.png"/>
          <p:cNvPicPr>
            <a:picLocks noChangeAspect="1"/>
          </p:cNvPicPr>
          <p:nvPr/>
        </p:nvPicPr>
        <p:blipFill>
          <a:blip r:embed="rId6">
            <a:extLst/>
          </a:blip>
          <a:srcRect l="0" t="11839" r="0" b="0"/>
          <a:stretch>
            <a:fillRect/>
          </a:stretch>
        </p:blipFill>
        <p:spPr>
          <a:xfrm>
            <a:off x="1143341" y="7695814"/>
            <a:ext cx="10592198" cy="5836302"/>
          </a:xfrm>
          <a:prstGeom prst="rect">
            <a:avLst/>
          </a:prstGeom>
          <a:ln w="12700">
            <a:miter lim="400000"/>
          </a:ln>
        </p:spPr>
      </p:pic>
      <p:pic>
        <p:nvPicPr>
          <p:cNvPr id="310" name="Schermata 2022-12-29 alle 17.01.19.png" descr="Schermata 2022-12-29 alle 17.01.19.png"/>
          <p:cNvPicPr>
            <a:picLocks noChangeAspect="1"/>
          </p:cNvPicPr>
          <p:nvPr/>
        </p:nvPicPr>
        <p:blipFill>
          <a:blip r:embed="rId7">
            <a:extLst/>
          </a:blip>
          <a:srcRect l="0" t="26158" r="0" b="0"/>
          <a:stretch>
            <a:fillRect/>
          </a:stretch>
        </p:blipFill>
        <p:spPr>
          <a:xfrm>
            <a:off x="12917289" y="8435985"/>
            <a:ext cx="9438741" cy="4356093"/>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12"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13"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314"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316" name="Schermata 2022-12-29 alle 17.01.40.png" descr="Schermata 2022-12-29 alle 17.01.40.png"/>
          <p:cNvPicPr>
            <a:picLocks noChangeAspect="1"/>
          </p:cNvPicPr>
          <p:nvPr/>
        </p:nvPicPr>
        <p:blipFill>
          <a:blip r:embed="rId4">
            <a:extLst/>
          </a:blip>
          <a:srcRect l="0" t="6560" r="0" b="0"/>
          <a:stretch>
            <a:fillRect/>
          </a:stretch>
        </p:blipFill>
        <p:spPr>
          <a:xfrm>
            <a:off x="3048000" y="2485382"/>
            <a:ext cx="18288000" cy="1068012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1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19"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320"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322" name="Schermata 2022-12-29 alle 17.02.44.png" descr="Schermata 2022-12-29 alle 17.02.44.png"/>
          <p:cNvPicPr>
            <a:picLocks noChangeAspect="1"/>
          </p:cNvPicPr>
          <p:nvPr/>
        </p:nvPicPr>
        <p:blipFill>
          <a:blip r:embed="rId4">
            <a:extLst/>
          </a:blip>
          <a:srcRect l="0" t="6318" r="0" b="0"/>
          <a:stretch>
            <a:fillRect/>
          </a:stretch>
        </p:blipFill>
        <p:spPr>
          <a:xfrm>
            <a:off x="3048000" y="2457705"/>
            <a:ext cx="18288000" cy="1070780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24"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25"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326"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328" name="Schermata 2022-12-29 alle 16.19.38.png" descr="Schermata 2022-12-29 alle 16.19.38.png"/>
          <p:cNvPicPr>
            <a:picLocks noChangeAspect="1"/>
          </p:cNvPicPr>
          <p:nvPr/>
        </p:nvPicPr>
        <p:blipFill>
          <a:blip r:embed="rId4">
            <a:extLst/>
          </a:blip>
          <a:srcRect l="22275" t="16932" r="22275" b="21720"/>
          <a:stretch>
            <a:fillRect/>
          </a:stretch>
        </p:blipFill>
        <p:spPr>
          <a:xfrm>
            <a:off x="492381" y="4015516"/>
            <a:ext cx="10140562" cy="7011937"/>
          </a:xfrm>
          <a:prstGeom prst="rect">
            <a:avLst/>
          </a:prstGeom>
          <a:ln w="12700">
            <a:miter lim="400000"/>
          </a:ln>
        </p:spPr>
      </p:pic>
      <p:pic>
        <p:nvPicPr>
          <p:cNvPr id="329" name="Schermata 2022-12-29 alle 16.19.48.png" descr="Schermata 2022-12-29 alle 16.19.48.png"/>
          <p:cNvPicPr>
            <a:picLocks noChangeAspect="1"/>
          </p:cNvPicPr>
          <p:nvPr/>
        </p:nvPicPr>
        <p:blipFill>
          <a:blip r:embed="rId5">
            <a:extLst/>
          </a:blip>
          <a:srcRect l="0" t="10080" r="0" b="0"/>
          <a:stretch>
            <a:fillRect/>
          </a:stretch>
        </p:blipFill>
        <p:spPr>
          <a:xfrm>
            <a:off x="11398250" y="4015516"/>
            <a:ext cx="12476968" cy="701204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3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32" name="Rentapp Samples"/>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Rentapp Samples</a:t>
            </a:r>
          </a:p>
        </p:txBody>
      </p:sp>
      <p:pic>
        <p:nvPicPr>
          <p:cNvPr id="33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335" name="Schermata 2022-12-29 alle 16.26.00.png" descr="Schermata 2022-12-29 alle 16.26.00.png"/>
          <p:cNvPicPr>
            <a:picLocks noChangeAspect="1"/>
          </p:cNvPicPr>
          <p:nvPr/>
        </p:nvPicPr>
        <p:blipFill>
          <a:blip r:embed="rId4">
            <a:extLst/>
          </a:blip>
          <a:srcRect l="29864" t="9275" r="29864" b="0"/>
          <a:stretch>
            <a:fillRect/>
          </a:stretch>
        </p:blipFill>
        <p:spPr>
          <a:xfrm>
            <a:off x="618523" y="2679773"/>
            <a:ext cx="7364889" cy="10369755"/>
          </a:xfrm>
          <a:prstGeom prst="rect">
            <a:avLst/>
          </a:prstGeom>
          <a:ln w="12700">
            <a:miter lim="400000"/>
          </a:ln>
        </p:spPr>
      </p:pic>
      <p:pic>
        <p:nvPicPr>
          <p:cNvPr id="336" name="Schermata 2022-12-29 alle 16.27.00.png" descr="Schermata 2022-12-29 alle 16.27.00.png"/>
          <p:cNvPicPr>
            <a:picLocks noChangeAspect="1"/>
          </p:cNvPicPr>
          <p:nvPr/>
        </p:nvPicPr>
        <p:blipFill>
          <a:blip r:embed="rId5">
            <a:extLst/>
          </a:blip>
          <a:srcRect l="0" t="9029" r="0" b="0"/>
          <a:stretch>
            <a:fillRect/>
          </a:stretch>
        </p:blipFill>
        <p:spPr>
          <a:xfrm>
            <a:off x="8189958" y="3345729"/>
            <a:ext cx="15896444" cy="903814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3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pic>
        <p:nvPicPr>
          <p:cNvPr id="33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341" name="Tecnologie Utilizzate"/>
          <p:cNvSpPr txBox="1"/>
          <p:nvPr>
            <p:ph type="title"/>
          </p:nvPr>
        </p:nvSpPr>
        <p:spPr>
          <a:xfrm>
            <a:off x="6856750" y="-1979865"/>
            <a:ext cx="10670500" cy="5882273"/>
          </a:xfrm>
          <a:prstGeom prst="rect">
            <a:avLst/>
          </a:prstGeom>
        </p:spPr>
        <p:txBody>
          <a:bodyPr anchor="ctr"/>
          <a:lstStyle>
            <a:lvl1pPr algn="ctr">
              <a:defRPr>
                <a:solidFill>
                  <a:schemeClr val="accent5">
                    <a:lumOff val="-29866"/>
                  </a:schemeClr>
                </a:solidFill>
              </a:defRPr>
            </a:lvl1pPr>
          </a:lstStyle>
          <a:p>
            <a:pPr/>
            <a:r>
              <a:t>Tecnologie Utilizzate</a:t>
            </a:r>
          </a:p>
        </p:txBody>
      </p:sp>
      <p:pic>
        <p:nvPicPr>
          <p:cNvPr id="342" name="KeyCloak-1.png" descr="KeyCloak-1.png"/>
          <p:cNvPicPr>
            <a:picLocks noChangeAspect="1"/>
          </p:cNvPicPr>
          <p:nvPr/>
        </p:nvPicPr>
        <p:blipFill>
          <a:blip r:embed="rId4">
            <a:extLst/>
          </a:blip>
          <a:stretch>
            <a:fillRect/>
          </a:stretch>
        </p:blipFill>
        <p:spPr>
          <a:xfrm>
            <a:off x="3882190" y="3050758"/>
            <a:ext cx="8052902" cy="2318848"/>
          </a:xfrm>
          <a:prstGeom prst="rect">
            <a:avLst/>
          </a:prstGeom>
          <a:ln w="12700">
            <a:miter lim="400000"/>
          </a:ln>
        </p:spPr>
      </p:pic>
      <p:pic>
        <p:nvPicPr>
          <p:cNvPr id="343" name="Vault_PrimaryLogo_Black.png" descr="Vault_PrimaryLogo_Black.png"/>
          <p:cNvPicPr>
            <a:picLocks noChangeAspect="1"/>
          </p:cNvPicPr>
          <p:nvPr/>
        </p:nvPicPr>
        <p:blipFill>
          <a:blip r:embed="rId5">
            <a:extLst/>
          </a:blip>
          <a:stretch>
            <a:fillRect/>
          </a:stretch>
        </p:blipFill>
        <p:spPr>
          <a:xfrm>
            <a:off x="12987426" y="2841740"/>
            <a:ext cx="5886265" cy="2736885"/>
          </a:xfrm>
          <a:prstGeom prst="rect">
            <a:avLst/>
          </a:prstGeom>
          <a:ln w="12700">
            <a:miter lim="400000"/>
          </a:ln>
        </p:spPr>
      </p:pic>
      <p:pic>
        <p:nvPicPr>
          <p:cNvPr id="344" name="sql-server.png" descr="sql-server.png"/>
          <p:cNvPicPr>
            <a:picLocks noChangeAspect="1"/>
          </p:cNvPicPr>
          <p:nvPr/>
        </p:nvPicPr>
        <p:blipFill>
          <a:blip r:embed="rId6">
            <a:extLst/>
          </a:blip>
          <a:stretch>
            <a:fillRect/>
          </a:stretch>
        </p:blipFill>
        <p:spPr>
          <a:xfrm>
            <a:off x="5211807" y="7052929"/>
            <a:ext cx="5393668" cy="5393669"/>
          </a:xfrm>
          <a:prstGeom prst="rect">
            <a:avLst/>
          </a:prstGeom>
          <a:ln w="12700">
            <a:miter lim="400000"/>
          </a:ln>
        </p:spPr>
      </p:pic>
      <p:pic>
        <p:nvPicPr>
          <p:cNvPr id="345" name="homepage-docker-logo.png" descr="homepage-docker-logo.png"/>
          <p:cNvPicPr>
            <a:picLocks noChangeAspect="1"/>
          </p:cNvPicPr>
          <p:nvPr/>
        </p:nvPicPr>
        <p:blipFill>
          <a:blip r:embed="rId7">
            <a:extLst/>
          </a:blip>
          <a:stretch>
            <a:fillRect/>
          </a:stretch>
        </p:blipFill>
        <p:spPr>
          <a:xfrm>
            <a:off x="13093025" y="7402887"/>
            <a:ext cx="5675067" cy="469375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4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48"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34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351" name="Keycloak è un software di tipo Identity and Access Management (IAM) distribuito con licenza open-source.…"/>
          <p:cNvSpPr txBox="1"/>
          <p:nvPr>
            <p:ph type="body" idx="1"/>
          </p:nvPr>
        </p:nvSpPr>
        <p:spPr>
          <a:xfrm>
            <a:off x="689752" y="4899460"/>
            <a:ext cx="23004496" cy="6681791"/>
          </a:xfrm>
          <a:prstGeom prst="rect">
            <a:avLst/>
          </a:prstGeom>
        </p:spPr>
        <p:txBody>
          <a:bodyPr lIns="45719" tIns="45719" rIns="45719" bIns="45719"/>
          <a:lstStyle/>
          <a:p>
            <a:pPr defTabSz="457200">
              <a:spcBef>
                <a:spcPts val="1200"/>
              </a:spcBef>
              <a:defRPr b="0" sz="4500">
                <a:latin typeface="American Typewriter"/>
                <a:ea typeface="American Typewriter"/>
                <a:cs typeface="American Typewriter"/>
                <a:sym typeface="American Typewriter"/>
              </a:defRPr>
            </a:pPr>
            <a:r>
              <a:rPr b="1"/>
              <a:t>Keycloak</a:t>
            </a:r>
            <a:r>
              <a:t> è un software di tipo Identity and Access Management (IAM) distribuito con licenza open-source. </a:t>
            </a:r>
          </a:p>
          <a:p>
            <a:pPr defTabSz="457200">
              <a:spcBef>
                <a:spcPts val="1200"/>
              </a:spcBef>
              <a:defRPr b="0" sz="4500">
                <a:latin typeface="American Typewriter"/>
                <a:ea typeface="American Typewriter"/>
                <a:cs typeface="American Typewriter"/>
                <a:sym typeface="American Typewriter"/>
              </a:defRPr>
            </a:pPr>
            <a:br/>
            <a:r>
              <a:t>Lanciando una distribuzione del server di keycloak è possibile realizzare un meccanismo di autenticazione di Single Sign-On (SSO) con Identity Provider. </a:t>
            </a:r>
            <a:br/>
            <a:r>
              <a:t>Sfruttando i protocolli OpenID Connect, OAuth o SAML 2.0 keycloak consente l’autenticazione di utenti per l’accesso a risorse protette.</a:t>
            </a:r>
          </a:p>
          <a:p>
            <a:pPr defTabSz="457200">
              <a:spcBef>
                <a:spcPts val="1200"/>
              </a:spcBef>
              <a:defRPr b="0" sz="4500">
                <a:latin typeface="American Typewriter"/>
                <a:ea typeface="American Typewriter"/>
                <a:cs typeface="American Typewriter"/>
                <a:sym typeface="American Typewriter"/>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62"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63" name="Requisiti fondamentali di sicurezza"/>
          <p:cNvSpPr txBox="1"/>
          <p:nvPr>
            <p:ph type="title"/>
          </p:nvPr>
        </p:nvSpPr>
        <p:spPr>
          <a:xfrm>
            <a:off x="1898242" y="-1979865"/>
            <a:ext cx="20587516" cy="5882273"/>
          </a:xfrm>
          <a:prstGeom prst="rect">
            <a:avLst/>
          </a:prstGeom>
        </p:spPr>
        <p:txBody>
          <a:bodyPr anchor="ctr"/>
          <a:lstStyle>
            <a:lvl1pPr algn="ctr">
              <a:defRPr>
                <a:solidFill>
                  <a:schemeClr val="accent5">
                    <a:lumOff val="-29866"/>
                  </a:schemeClr>
                </a:solidFill>
              </a:defRPr>
            </a:lvl1pPr>
          </a:lstStyle>
          <a:p>
            <a:pPr/>
            <a:r>
              <a:t>Requisiti fondamentali di sicurezza</a:t>
            </a:r>
          </a:p>
        </p:txBody>
      </p:sp>
      <p:pic>
        <p:nvPicPr>
          <p:cNvPr id="164"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66" name="I tre requisiti fondamentali da garantire per ‘proteggere il sistema informatico’ sono:…"/>
          <p:cNvSpPr txBox="1"/>
          <p:nvPr>
            <p:ph type="body" idx="1"/>
          </p:nvPr>
        </p:nvSpPr>
        <p:spPr>
          <a:xfrm>
            <a:off x="762000" y="3791006"/>
            <a:ext cx="22860000" cy="7745370"/>
          </a:xfrm>
          <a:prstGeom prst="rect">
            <a:avLst/>
          </a:prstGeom>
        </p:spPr>
        <p:txBody>
          <a:bodyPr lIns="45719" tIns="45719" rIns="45719" bIns="45719"/>
          <a:lstStyle/>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r>
              <a:t>I tre requisiti fondamentali da garantire per ‘proteggere il sistema informatico’ sono:</a:t>
            </a:r>
            <a:b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 Confidenzialità</a:t>
            </a: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 Integrità</a:t>
            </a: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Availability</a:t>
            </a:r>
            <a:br/>
          </a:p>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r>
              <a:t>Ai tre requisiti fondamentali poi si affiancano altri controlli specifici:</a:t>
            </a:r>
            <a:b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Authenticity </a:t>
            </a: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Accountability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5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54"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35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357" name="L’immagine ufficiale di Keycloak è stata scaricata da docker hub (v. 20.0.1).…"/>
          <p:cNvSpPr txBox="1"/>
          <p:nvPr>
            <p:ph type="body" idx="1"/>
          </p:nvPr>
        </p:nvSpPr>
        <p:spPr>
          <a:xfrm>
            <a:off x="762000" y="4143510"/>
            <a:ext cx="22860000" cy="11212507"/>
          </a:xfrm>
          <a:prstGeom prst="rect">
            <a:avLst/>
          </a:prstGeom>
        </p:spPr>
        <p:txBody>
          <a:bodyPr lIns="45719" tIns="45719" rIns="45719" bIns="45719"/>
          <a:lstStyle/>
          <a:p>
            <a:pPr defTabSz="457200">
              <a:spcBef>
                <a:spcPts val="1200"/>
              </a:spcBef>
              <a:defRPr b="0" sz="4500">
                <a:latin typeface="American Typewriter"/>
                <a:ea typeface="American Typewriter"/>
                <a:cs typeface="American Typewriter"/>
                <a:sym typeface="American Typewriter"/>
              </a:defRPr>
            </a:pPr>
            <a:r>
              <a:t>L’immagine ufficiale di Keycloak è stata scaricata da docker hub (v. 20.0.1).</a:t>
            </a:r>
          </a:p>
          <a:p>
            <a:pPr defTabSz="457200">
              <a:spcBef>
                <a:spcPts val="1200"/>
              </a:spcBef>
              <a:defRPr b="0" sz="4500">
                <a:latin typeface="American Typewriter"/>
                <a:ea typeface="American Typewriter"/>
                <a:cs typeface="American Typewriter"/>
                <a:sym typeface="American Typewriter"/>
              </a:defRPr>
            </a:pPr>
            <a:br/>
            <a:r>
              <a:t>Tale immagine lanciata in un container è stata opportunamente modificata e adattata al contesto dell’applicazione sia tramite la User Interface messa a disposizione dall’applicazione che tramite l’opportuna alterazione dei file di estensione .ftl che permettono di modificare la struttura del CSS e HTML delle varie interfacce fornite dal IAM.</a:t>
            </a:r>
          </a:p>
          <a:p>
            <a:pPr defTabSz="457200">
              <a:spcBef>
                <a:spcPts val="1200"/>
              </a:spcBef>
              <a:defRPr b="0" sz="4500">
                <a:latin typeface="American Typewriter"/>
                <a:ea typeface="American Typewriter"/>
                <a:cs typeface="American Typewriter"/>
                <a:sym typeface="American Typewriter"/>
              </a:defRPr>
            </a:pPr>
          </a:p>
          <a:p>
            <a:pPr defTabSz="457200">
              <a:spcBef>
                <a:spcPts val="1200"/>
              </a:spcBef>
              <a:defRPr b="0" sz="4500">
                <a:latin typeface="American Typewriter"/>
                <a:ea typeface="American Typewriter"/>
                <a:cs typeface="American Typewriter"/>
                <a:sym typeface="American Typewriter"/>
              </a:defRPr>
            </a:pPr>
            <a:r>
              <a:t>L’immagine modificata è stata successivamente clonata e resa disponibile per l’utilizzo.</a:t>
            </a:r>
          </a:p>
          <a:p>
            <a:pPr defTabSz="457200">
              <a:spcBef>
                <a:spcPts val="1200"/>
              </a:spcBef>
              <a:defRPr b="0" sz="4500">
                <a:latin typeface="American Typewriter"/>
                <a:ea typeface="American Typewriter"/>
                <a:cs typeface="American Typewriter"/>
                <a:sym typeface="American Typewriter"/>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5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60"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36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363" name="La creazione del docker avviene tramite l’esecuzione di un file .yaml che provvede all’ inserimento di quest’ultimo in un docker compose.…"/>
          <p:cNvSpPr txBox="1"/>
          <p:nvPr>
            <p:ph type="body" idx="1"/>
          </p:nvPr>
        </p:nvSpPr>
        <p:spPr>
          <a:xfrm>
            <a:off x="762000" y="2387600"/>
            <a:ext cx="22860000" cy="11212507"/>
          </a:xfrm>
          <a:prstGeom prst="rect">
            <a:avLst/>
          </a:prstGeom>
        </p:spPr>
        <p:txBody>
          <a:bodyPr lIns="45719" tIns="45719" rIns="45719" bIns="45719"/>
          <a:lstStyle/>
          <a:p>
            <a:pPr defTabSz="457200">
              <a:spcBef>
                <a:spcPts val="1200"/>
              </a:spcBef>
              <a:defRPr b="0" sz="4500">
                <a:latin typeface="American Typewriter"/>
                <a:ea typeface="American Typewriter"/>
                <a:cs typeface="American Typewriter"/>
                <a:sym typeface="American Typewriter"/>
              </a:defRPr>
            </a:pPr>
            <a:r>
              <a:t>La creazione del docker avviene tramite l’esecuzione di un file .yaml che provvede all’ inserimento di quest’ultimo in un docker compose.</a:t>
            </a:r>
          </a:p>
          <a:p>
            <a:pPr defTabSz="457200">
              <a:spcBef>
                <a:spcPts val="1200"/>
              </a:spcBef>
              <a:defRPr b="0" sz="4500">
                <a:latin typeface="American Typewriter"/>
                <a:ea typeface="American Typewriter"/>
                <a:cs typeface="American Typewriter"/>
                <a:sym typeface="American Typewriter"/>
              </a:defRPr>
            </a:pPr>
          </a:p>
          <a:p>
            <a:pPr defTabSz="457200">
              <a:spcBef>
                <a:spcPts val="1200"/>
              </a:spcBef>
              <a:defRPr b="0" sz="4500">
                <a:latin typeface="American Typewriter"/>
                <a:ea typeface="American Typewriter"/>
                <a:cs typeface="American Typewriter"/>
                <a:sym typeface="American Typewriter"/>
              </a:defRPr>
            </a:pPr>
          </a:p>
          <a:p>
            <a:pPr defTabSz="457200">
              <a:spcBef>
                <a:spcPts val="1200"/>
              </a:spcBef>
              <a:defRPr b="0" sz="4500">
                <a:latin typeface="American Typewriter"/>
                <a:ea typeface="American Typewriter"/>
                <a:cs typeface="American Typewriter"/>
                <a:sym typeface="American Typewriter"/>
              </a:defRPr>
            </a:pPr>
          </a:p>
          <a:p>
            <a:pPr defTabSz="457200">
              <a:spcBef>
                <a:spcPts val="1200"/>
              </a:spcBef>
              <a:defRPr b="0" sz="4500">
                <a:latin typeface="American Typewriter"/>
                <a:ea typeface="American Typewriter"/>
                <a:cs typeface="American Typewriter"/>
                <a:sym typeface="American Typewriter"/>
              </a:defRPr>
            </a:pPr>
          </a:p>
          <a:p>
            <a:pPr defTabSz="457200">
              <a:spcBef>
                <a:spcPts val="1200"/>
              </a:spcBef>
              <a:defRPr b="0" sz="4500">
                <a:latin typeface="American Typewriter"/>
                <a:ea typeface="American Typewriter"/>
                <a:cs typeface="American Typewriter"/>
                <a:sym typeface="American Typewriter"/>
              </a:defRPr>
            </a:pPr>
          </a:p>
          <a:p>
            <a:pPr defTabSz="457200">
              <a:spcBef>
                <a:spcPts val="1200"/>
              </a:spcBef>
              <a:defRPr b="0" sz="4500">
                <a:latin typeface="American Typewriter"/>
                <a:ea typeface="American Typewriter"/>
                <a:cs typeface="American Typewriter"/>
                <a:sym typeface="American Typewriter"/>
              </a:defRPr>
            </a:pPr>
          </a:p>
          <a:p>
            <a:pPr defTabSz="457200">
              <a:spcBef>
                <a:spcPts val="1200"/>
              </a:spcBef>
              <a:defRPr b="0" sz="4500">
                <a:latin typeface="American Typewriter"/>
                <a:ea typeface="American Typewriter"/>
                <a:cs typeface="American Typewriter"/>
                <a:sym typeface="American Typewriter"/>
              </a:defRPr>
            </a:pPr>
            <a:r>
              <a:t>La variabile di ambiente PROXY_ADDRESS_FORWARDING è stata settata con valore true per permettere l’interazione con Tomcat.</a:t>
            </a:r>
          </a:p>
          <a:p>
            <a:pPr defTabSz="457200">
              <a:spcBef>
                <a:spcPts val="1200"/>
              </a:spcBef>
              <a:buClr>
                <a:srgbClr val="3BB684"/>
              </a:buClr>
              <a:buFont typeface="Helvetica"/>
              <a:defRPr b="0" sz="4500">
                <a:latin typeface="American Typewriter"/>
                <a:ea typeface="American Typewriter"/>
                <a:cs typeface="American Typewriter"/>
                <a:sym typeface="American Typewriter"/>
              </a:defRPr>
            </a:pPr>
            <a:r>
              <a:t>Il valore del campo ‘restart’ è stato dettato a ‘unless-stopped’ in modo tale da riavviare il docker ogni qualvolta possa verificarsi un errore.</a:t>
            </a:r>
          </a:p>
          <a:p>
            <a:pPr defTabSz="457200">
              <a:spcBef>
                <a:spcPts val="1200"/>
              </a:spcBef>
              <a:buClr>
                <a:srgbClr val="3BB684"/>
              </a:buClr>
              <a:buFont typeface="Helvetica"/>
              <a:defRPr b="0" sz="4500">
                <a:latin typeface="American Typewriter"/>
                <a:ea typeface="American Typewriter"/>
                <a:cs typeface="American Typewriter"/>
                <a:sym typeface="American Typewriter"/>
              </a:defRPr>
            </a:pPr>
            <a:r>
              <a:t>Inoltre, così come per gli altri docker, gli è stato assegnato un IP statico che resta invariato ad ogni avvio.</a:t>
            </a:r>
          </a:p>
        </p:txBody>
      </p:sp>
      <p:grpSp>
        <p:nvGrpSpPr>
          <p:cNvPr id="366" name="Raggruppa"/>
          <p:cNvGrpSpPr/>
          <p:nvPr/>
        </p:nvGrpSpPr>
        <p:grpSpPr>
          <a:xfrm>
            <a:off x="952383" y="4035604"/>
            <a:ext cx="22479235" cy="4317771"/>
            <a:chOff x="0" y="0"/>
            <a:chExt cx="22479233" cy="4317769"/>
          </a:xfrm>
        </p:grpSpPr>
        <p:pic>
          <p:nvPicPr>
            <p:cNvPr id="364" name="Schermata 2022-12-29 alle 17.43.38.png" descr="Schermata 2022-12-29 alle 17.43.38.png"/>
            <p:cNvPicPr>
              <a:picLocks noChangeAspect="1"/>
            </p:cNvPicPr>
            <p:nvPr/>
          </p:nvPicPr>
          <p:blipFill>
            <a:blip r:embed="rId4">
              <a:extLst/>
            </a:blip>
            <a:stretch>
              <a:fillRect/>
            </a:stretch>
          </p:blipFill>
          <p:spPr>
            <a:xfrm>
              <a:off x="0" y="3190"/>
              <a:ext cx="15297888" cy="4311224"/>
            </a:xfrm>
            <a:prstGeom prst="rect">
              <a:avLst/>
            </a:prstGeom>
            <a:ln w="12700" cap="flat">
              <a:noFill/>
              <a:miter lim="400000"/>
            </a:ln>
            <a:effectLst/>
          </p:spPr>
        </p:pic>
        <p:pic>
          <p:nvPicPr>
            <p:cNvPr id="365" name="Schermata 2022-12-28 alle 17.42.58.png" descr="Schermata 2022-12-28 alle 17.42.58.png"/>
            <p:cNvPicPr>
              <a:picLocks noChangeAspect="1"/>
            </p:cNvPicPr>
            <p:nvPr/>
          </p:nvPicPr>
          <p:blipFill>
            <a:blip r:embed="rId5">
              <a:extLst/>
            </a:blip>
            <a:srcRect l="0" t="0" r="0" b="44771"/>
            <a:stretch>
              <a:fillRect/>
            </a:stretch>
          </p:blipFill>
          <p:spPr>
            <a:xfrm>
              <a:off x="16014617" y="0"/>
              <a:ext cx="6464617" cy="431777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6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69"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370"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372" name="Realms e Client"/>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Realms e Client</a:t>
            </a:r>
          </a:p>
        </p:txBody>
      </p:sp>
      <p:sp>
        <p:nvSpPr>
          <p:cNvPr id="373" name="Una volta messo su il server di keycloak è possibile accedere all’admin console.…"/>
          <p:cNvSpPr txBox="1"/>
          <p:nvPr>
            <p:ph type="body" idx="1"/>
          </p:nvPr>
        </p:nvSpPr>
        <p:spPr>
          <a:xfrm>
            <a:off x="762000" y="3100851"/>
            <a:ext cx="22860000" cy="10425330"/>
          </a:xfrm>
          <a:prstGeom prst="rect">
            <a:avLst/>
          </a:prstGeom>
        </p:spPr>
        <p:txBody>
          <a:bodyPr lIns="45719" tIns="45719" rIns="45719" bIns="45719"/>
          <a:lstStyle/>
          <a:p>
            <a:pPr defTabSz="457200">
              <a:spcBef>
                <a:spcPts val="1200"/>
              </a:spcBef>
              <a:defRPr b="0" sz="4500">
                <a:latin typeface="American Typewriter"/>
                <a:ea typeface="American Typewriter"/>
                <a:cs typeface="American Typewriter"/>
                <a:sym typeface="American Typewriter"/>
              </a:defRPr>
            </a:pPr>
            <a:r>
              <a:t>Una volta messo su il server di keycloak è possibile accedere all’admin console.</a:t>
            </a:r>
          </a:p>
          <a:p>
            <a:pPr defTabSz="457200">
              <a:spcBef>
                <a:spcPts val="1200"/>
              </a:spcBef>
              <a:defRPr b="0" sz="4500">
                <a:latin typeface="American Typewriter"/>
                <a:ea typeface="American Typewriter"/>
                <a:cs typeface="American Typewriter"/>
                <a:sym typeface="American Typewriter"/>
              </a:defRPr>
            </a:pPr>
          </a:p>
          <a:p>
            <a:pPr defTabSz="457200">
              <a:spcBef>
                <a:spcPts val="1200"/>
              </a:spcBef>
              <a:defRPr b="0" sz="4500">
                <a:latin typeface="American Typewriter"/>
                <a:ea typeface="American Typewriter"/>
                <a:cs typeface="American Typewriter"/>
                <a:sym typeface="American Typewriter"/>
              </a:defRPr>
            </a:pPr>
            <a:r>
              <a:t>Un </a:t>
            </a:r>
            <a:r>
              <a:rPr b="1"/>
              <a:t>realm</a:t>
            </a:r>
            <a:r>
              <a:t> corrisponde al contesto dell’applicazione nel quale i diversi ruoli, utenti e client coesistono.</a:t>
            </a:r>
          </a:p>
        </p:txBody>
      </p:sp>
      <p:pic>
        <p:nvPicPr>
          <p:cNvPr id="374" name="Immagine" descr="Immagine"/>
          <p:cNvPicPr>
            <a:picLocks noChangeAspect="1"/>
          </p:cNvPicPr>
          <p:nvPr/>
        </p:nvPicPr>
        <p:blipFill>
          <a:blip r:embed="rId4">
            <a:extLst/>
          </a:blip>
          <a:srcRect l="0" t="14953" r="63324" b="27175"/>
          <a:stretch>
            <a:fillRect/>
          </a:stretch>
        </p:blipFill>
        <p:spPr>
          <a:xfrm>
            <a:off x="16572644" y="6143162"/>
            <a:ext cx="6989859" cy="7213268"/>
          </a:xfrm>
          <a:prstGeom prst="rect">
            <a:avLst/>
          </a:prstGeom>
          <a:ln w="12700">
            <a:miter lim="400000"/>
          </a:ln>
        </p:spPr>
      </p:pic>
      <p:sp>
        <p:nvSpPr>
          <p:cNvPr id="375" name="Il passo successivo quindi è stato quello di creare un realm dedicato all’app, abbiamo scelto come nome RentApp.…"/>
          <p:cNvSpPr txBox="1"/>
          <p:nvPr/>
        </p:nvSpPr>
        <p:spPr>
          <a:xfrm>
            <a:off x="817909" y="6795237"/>
            <a:ext cx="14570289" cy="730818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Il passo successivo quindi è stato quello di creare un realm dedicato all’app, abbiamo scelto come nome RentApp. </a:t>
            </a:r>
          </a:p>
          <a:p>
            <a:pPr algn="l" defTabSz="457200">
              <a:spcBef>
                <a:spcPts val="1200"/>
              </a:spcBef>
              <a:defRPr sz="4500">
                <a:solidFill>
                  <a:srgbClr val="000000"/>
                </a:solidFill>
                <a:latin typeface="American Typewriter"/>
                <a:ea typeface="American Typewriter"/>
                <a:cs typeface="American Typewriter"/>
                <a:sym typeface="American Typewriter"/>
              </a:defRPr>
            </a:pPr>
            <a:r>
              <a:t>Successivamente è stato creato il client “rentapp_client” con la funzionalità di fare richieste a keycloak per autenticare gli utenti. </a:t>
            </a:r>
          </a:p>
          <a:p>
            <a:pPr algn="l" defTabSz="457200">
              <a:spcBef>
                <a:spcPts val="1200"/>
              </a:spcBef>
              <a:defRPr sz="4500">
                <a:solidFill>
                  <a:srgbClr val="000000"/>
                </a:solidFill>
                <a:latin typeface="American Typewriter"/>
                <a:ea typeface="American Typewriter"/>
                <a:cs typeface="American Typewriter"/>
                <a:sym typeface="American Typewriter"/>
              </a:defRPr>
            </a:pPr>
            <a:r>
              <a:t>Ad ogni client viene associata un applicazione che richiede a keycloak di utilizzare la funzione di Single Sign-On.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7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78"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37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381" name="Ruoli e Utenti"/>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Ruoli e Utenti</a:t>
            </a:r>
          </a:p>
        </p:txBody>
      </p:sp>
      <p:sp>
        <p:nvSpPr>
          <p:cNvPr id="382" name="Il tipo di controllo degli accessi implementato è di tipo Role-based, per cui sono stati definiti i ruoli cliente e gestore. All’atto della registrazione al nuovo utente viene assegnato un ruolo di default corrispondente a quello di cliente. Per diventar"/>
          <p:cNvSpPr txBox="1"/>
          <p:nvPr>
            <p:ph type="body" idx="1"/>
          </p:nvPr>
        </p:nvSpPr>
        <p:spPr>
          <a:xfrm>
            <a:off x="762000" y="3456303"/>
            <a:ext cx="22860000" cy="10425330"/>
          </a:xfrm>
          <a:prstGeom prst="rect">
            <a:avLst/>
          </a:prstGeom>
        </p:spPr>
        <p:txBody>
          <a:bodyPr lIns="45719" tIns="45719" rIns="45719" bIns="45719"/>
          <a:lstStyle/>
          <a:p>
            <a:pPr defTabSz="457200">
              <a:spcBef>
                <a:spcPts val="1200"/>
              </a:spcBef>
              <a:defRPr b="0" sz="4500">
                <a:latin typeface="American Typewriter"/>
                <a:ea typeface="American Typewriter"/>
                <a:cs typeface="American Typewriter"/>
                <a:sym typeface="American Typewriter"/>
              </a:defRPr>
            </a:pPr>
            <a:r>
              <a:t>Il tipo di controllo degli accessi implementato è di tipo Role-based, per cui sono stati definiti i ruoli </a:t>
            </a:r>
            <a:r>
              <a:rPr b="1"/>
              <a:t>cliente</a:t>
            </a:r>
            <a:r>
              <a:t> e </a:t>
            </a:r>
            <a:r>
              <a:rPr b="1"/>
              <a:t>gestore</a:t>
            </a:r>
            <a:r>
              <a:t>. All’atto della registrazione al nuovo utente viene assegnato un ruolo di default corrispondente a quello di cliente. Per diventare gestore sarà necessario fare un’opportuna richiesta tramite email all’admin del sito “rentappssd@gmail.com”.</a:t>
            </a:r>
          </a:p>
        </p:txBody>
      </p:sp>
      <p:pic>
        <p:nvPicPr>
          <p:cNvPr id="383" name="Immagine" descr="Immagine"/>
          <p:cNvPicPr>
            <a:picLocks noChangeAspect="1"/>
          </p:cNvPicPr>
          <p:nvPr/>
        </p:nvPicPr>
        <p:blipFill>
          <a:blip r:embed="rId4">
            <a:extLst/>
          </a:blip>
          <a:srcRect l="0" t="14735" r="41156" b="24395"/>
          <a:stretch>
            <a:fillRect/>
          </a:stretch>
        </p:blipFill>
        <p:spPr>
          <a:xfrm>
            <a:off x="2054367" y="7189328"/>
            <a:ext cx="8770096" cy="5882114"/>
          </a:xfrm>
          <a:prstGeom prst="rect">
            <a:avLst/>
          </a:prstGeom>
          <a:ln w="12700">
            <a:miter lim="400000"/>
          </a:ln>
        </p:spPr>
      </p:pic>
      <p:pic>
        <p:nvPicPr>
          <p:cNvPr id="384" name="Immagine" descr="Immagine"/>
          <p:cNvPicPr>
            <a:picLocks noChangeAspect="1"/>
          </p:cNvPicPr>
          <p:nvPr/>
        </p:nvPicPr>
        <p:blipFill>
          <a:blip r:embed="rId5">
            <a:extLst/>
          </a:blip>
          <a:srcRect l="0" t="0" r="45016" b="41030"/>
          <a:stretch>
            <a:fillRect/>
          </a:stretch>
        </p:blipFill>
        <p:spPr>
          <a:xfrm>
            <a:off x="13401675" y="7189328"/>
            <a:ext cx="8470180" cy="588223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8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87"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38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390" name="Ruoli e Utenti"/>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Ruoli e Utenti</a:t>
            </a:r>
          </a:p>
        </p:txBody>
      </p:sp>
      <p:sp>
        <p:nvSpPr>
          <p:cNvPr id="391" name="Tramite la User Interface di Keycloak è possibile tenere traccia degli eventi sia degli utenti che dell’admin di sistema e delle sessioni attive di tutti gli utenti."/>
          <p:cNvSpPr txBox="1"/>
          <p:nvPr>
            <p:ph type="body" idx="1"/>
          </p:nvPr>
        </p:nvSpPr>
        <p:spPr>
          <a:xfrm>
            <a:off x="762000" y="3456303"/>
            <a:ext cx="22860000" cy="10425330"/>
          </a:xfrm>
          <a:prstGeom prst="rect">
            <a:avLst/>
          </a:prstGeom>
        </p:spPr>
        <p:txBody>
          <a:bodyPr lIns="45719" tIns="45719" rIns="45719" bIns="45719"/>
          <a:lstStyle>
            <a:lvl1pPr defTabSz="457200">
              <a:spcBef>
                <a:spcPts val="1200"/>
              </a:spcBef>
              <a:defRPr b="0" sz="4500">
                <a:latin typeface="American Typewriter"/>
                <a:ea typeface="American Typewriter"/>
                <a:cs typeface="American Typewriter"/>
                <a:sym typeface="American Typewriter"/>
              </a:defRPr>
            </a:lvl1pPr>
          </a:lstStyle>
          <a:p>
            <a:pPr/>
            <a:r>
              <a:t>Tramite la User Interface di Keycloak è possibile tenere traccia degli eventi sia degli utenti che dell’admin di sistema e delle sessioni attive di tutti gli utenti.</a:t>
            </a:r>
          </a:p>
        </p:txBody>
      </p:sp>
      <p:pic>
        <p:nvPicPr>
          <p:cNvPr id="392" name="Schermata 2022-12-29 alle 18.35.55.png" descr="Schermata 2022-12-29 alle 18.35.55.png"/>
          <p:cNvPicPr>
            <a:picLocks noChangeAspect="1"/>
          </p:cNvPicPr>
          <p:nvPr/>
        </p:nvPicPr>
        <p:blipFill>
          <a:blip r:embed="rId4">
            <a:extLst/>
          </a:blip>
          <a:stretch>
            <a:fillRect/>
          </a:stretch>
        </p:blipFill>
        <p:spPr>
          <a:xfrm>
            <a:off x="2697309" y="5328681"/>
            <a:ext cx="7484262" cy="7808099"/>
          </a:xfrm>
          <a:prstGeom prst="rect">
            <a:avLst/>
          </a:prstGeom>
          <a:ln w="12700">
            <a:miter lim="400000"/>
          </a:ln>
        </p:spPr>
      </p:pic>
      <p:pic>
        <p:nvPicPr>
          <p:cNvPr id="393" name="Schermata 2022-12-29 alle 18.36.29.png" descr="Schermata 2022-12-29 alle 18.36.29.png"/>
          <p:cNvPicPr>
            <a:picLocks noChangeAspect="1"/>
          </p:cNvPicPr>
          <p:nvPr/>
        </p:nvPicPr>
        <p:blipFill>
          <a:blip r:embed="rId5">
            <a:extLst/>
          </a:blip>
          <a:stretch>
            <a:fillRect/>
          </a:stretch>
        </p:blipFill>
        <p:spPr>
          <a:xfrm>
            <a:off x="13894596" y="5281375"/>
            <a:ext cx="7484262" cy="790271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39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396"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39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399" name="Integrazione con Tomcat"/>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Tomcat</a:t>
            </a:r>
          </a:p>
        </p:txBody>
      </p:sp>
      <p:sp>
        <p:nvSpPr>
          <p:cNvPr id="400" name="Per l’integrazione con Tomcat è stato definito un file web.xml che può essere considerato  come una sorta di indice per il server."/>
          <p:cNvSpPr txBox="1"/>
          <p:nvPr>
            <p:ph type="body" idx="1"/>
          </p:nvPr>
        </p:nvSpPr>
        <p:spPr>
          <a:xfrm>
            <a:off x="762000" y="3290426"/>
            <a:ext cx="22860000" cy="10425330"/>
          </a:xfrm>
          <a:prstGeom prst="rect">
            <a:avLst/>
          </a:prstGeom>
        </p:spPr>
        <p:txBody>
          <a:bodyPr lIns="45719" tIns="45719" rIns="45719" bIns="45719"/>
          <a:lstStyle>
            <a:lvl1pPr defTabSz="457200">
              <a:spcBef>
                <a:spcPts val="1200"/>
              </a:spcBef>
              <a:defRPr b="0" sz="4500">
                <a:latin typeface="American Typewriter"/>
                <a:ea typeface="American Typewriter"/>
                <a:cs typeface="American Typewriter"/>
                <a:sym typeface="American Typewriter"/>
              </a:defRPr>
            </a:lvl1pPr>
          </a:lstStyle>
          <a:p>
            <a:pPr/>
            <a:r>
              <a:t>Per l’integrazione con Tomcat è stato definito un file web.xml che può essere considerato  come una sorta di indice per il server. </a:t>
            </a:r>
          </a:p>
        </p:txBody>
      </p:sp>
      <p:pic>
        <p:nvPicPr>
          <p:cNvPr id="401" name="Immagine" descr="Immagine"/>
          <p:cNvPicPr>
            <a:picLocks noChangeAspect="1"/>
          </p:cNvPicPr>
          <p:nvPr/>
        </p:nvPicPr>
        <p:blipFill>
          <a:blip r:embed="rId4">
            <a:extLst/>
          </a:blip>
          <a:srcRect l="15" t="10481" r="65535" b="79766"/>
          <a:stretch>
            <a:fillRect/>
          </a:stretch>
        </p:blipFill>
        <p:spPr>
          <a:xfrm>
            <a:off x="15974476" y="4263845"/>
            <a:ext cx="8158763" cy="1757826"/>
          </a:xfrm>
          <a:prstGeom prst="rect">
            <a:avLst/>
          </a:prstGeom>
          <a:ln w="12700">
            <a:miter lim="400000"/>
          </a:ln>
        </p:spPr>
      </p:pic>
      <p:sp>
        <p:nvSpPr>
          <p:cNvPr id="402" name="Il module-name corrisponde al nome del realm.…"/>
          <p:cNvSpPr txBox="1"/>
          <p:nvPr/>
        </p:nvSpPr>
        <p:spPr>
          <a:xfrm>
            <a:off x="746819" y="4638690"/>
            <a:ext cx="15100598" cy="1210261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Il </a:t>
            </a:r>
            <a:r>
              <a:rPr b="1"/>
              <a:t>module-name</a:t>
            </a:r>
            <a:r>
              <a:t> corrisponde al nome del realm.</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Successivamente tramite il tag “</a:t>
            </a:r>
            <a:r>
              <a:rPr b="1"/>
              <a:t>security-constraint</a:t>
            </a:r>
            <a:r>
              <a:t>” vengono definiti i path da proteggere. </a:t>
            </a:r>
            <a:br/>
            <a:r>
              <a:t>Il tag </a:t>
            </a:r>
            <a:r>
              <a:rPr b="1"/>
              <a:t>web-resource-name</a:t>
            </a:r>
            <a:r>
              <a:t> corrisponde alla risorsa protetta definita tramite interfaccia utente di keycloak, il tag </a:t>
            </a:r>
            <a:r>
              <a:rPr b="1"/>
              <a:t>url-pattern</a:t>
            </a:r>
            <a:r>
              <a:t> a quello del percorso relativo della risorsa e il “</a:t>
            </a:r>
            <a:r>
              <a:rPr b="1"/>
              <a:t>role-name</a:t>
            </a:r>
            <a:r>
              <a:t>” al ruolo necessario per accedere alla risorsa protetta nel security constraint.</a:t>
            </a:r>
            <a:br/>
          </a:p>
        </p:txBody>
      </p:sp>
      <p:pic>
        <p:nvPicPr>
          <p:cNvPr id="403" name="Immagine" descr="Immagine"/>
          <p:cNvPicPr>
            <a:picLocks noChangeAspect="1"/>
          </p:cNvPicPr>
          <p:nvPr/>
        </p:nvPicPr>
        <p:blipFill>
          <a:blip r:embed="rId4">
            <a:extLst/>
          </a:blip>
          <a:srcRect l="0" t="43473" r="54566" b="32715"/>
          <a:stretch>
            <a:fillRect/>
          </a:stretch>
        </p:blipFill>
        <p:spPr>
          <a:xfrm>
            <a:off x="15960188" y="8263257"/>
            <a:ext cx="8187632" cy="326580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0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406"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40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409" name="Integrazione con Tomcat"/>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Tomcat</a:t>
            </a:r>
          </a:p>
        </p:txBody>
      </p:sp>
      <p:sp>
        <p:nvSpPr>
          <p:cNvPr id="410" name="Nel caso di Rentapp sono stati creati due security-constraints:…"/>
          <p:cNvSpPr txBox="1"/>
          <p:nvPr/>
        </p:nvSpPr>
        <p:spPr>
          <a:xfrm>
            <a:off x="817909" y="3474585"/>
            <a:ext cx="14239275" cy="989039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Nel caso di Rentapp sono stati creati due security-constraints:</a:t>
            </a: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Il primo serve a proteggere la risorsa denominata gestore, giacente nel path /dashgestore/* e accessibile solo dagli utenti con ruolo GESTORE</a:t>
            </a: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Il secondo serve a proteggere la risorsa  denominata cliente, giacente nel path /dashcliente/* e accessibile solo dagli utenti con ruolo CLIENTE.</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Infine con “</a:t>
            </a:r>
            <a:r>
              <a:rPr b="1"/>
              <a:t>error-page</a:t>
            </a:r>
            <a:r>
              <a:t>” viene specificato l’indirizzo della pagina d’errore 403 da restituire all’utente che prova ad accedere ad una risorsa protetta senza il ruolo adeguato.</a:t>
            </a:r>
          </a:p>
        </p:txBody>
      </p:sp>
      <p:pic>
        <p:nvPicPr>
          <p:cNvPr id="411" name="Immagine" descr="Immagine"/>
          <p:cNvPicPr>
            <a:picLocks noChangeAspect="1"/>
          </p:cNvPicPr>
          <p:nvPr/>
        </p:nvPicPr>
        <p:blipFill>
          <a:blip r:embed="rId4">
            <a:extLst/>
          </a:blip>
          <a:srcRect l="0" t="19850" r="54566" b="32715"/>
          <a:stretch>
            <a:fillRect/>
          </a:stretch>
        </p:blipFill>
        <p:spPr>
          <a:xfrm>
            <a:off x="15770460" y="3605014"/>
            <a:ext cx="8187632" cy="6506066"/>
          </a:xfrm>
          <a:prstGeom prst="rect">
            <a:avLst/>
          </a:prstGeom>
          <a:ln w="12700">
            <a:miter lim="400000"/>
          </a:ln>
        </p:spPr>
      </p:pic>
      <p:pic>
        <p:nvPicPr>
          <p:cNvPr id="412" name="Immagine" descr="Immagine"/>
          <p:cNvPicPr>
            <a:picLocks noChangeAspect="1"/>
          </p:cNvPicPr>
          <p:nvPr/>
        </p:nvPicPr>
        <p:blipFill>
          <a:blip r:embed="rId4">
            <a:extLst/>
          </a:blip>
          <a:srcRect l="0" t="85847" r="54698" b="2498"/>
          <a:stretch>
            <a:fillRect/>
          </a:stretch>
        </p:blipFill>
        <p:spPr>
          <a:xfrm>
            <a:off x="15782250" y="10824167"/>
            <a:ext cx="8163935" cy="159850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14"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415"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416"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418" name="Integrazione con Tomcat"/>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Tomcat</a:t>
            </a:r>
          </a:p>
        </p:txBody>
      </p:sp>
      <p:sp>
        <p:nvSpPr>
          <p:cNvPr id="419" name="Successivamente è necessario scaricare gli adapter di keycloak corrispondenti all’apposita versione di tomcat. Questi ultimi devono essere copiati e incollati nella directory /lib del server.…"/>
          <p:cNvSpPr txBox="1"/>
          <p:nvPr/>
        </p:nvSpPr>
        <p:spPr>
          <a:xfrm>
            <a:off x="792509" y="3593503"/>
            <a:ext cx="12090494"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Successivamente è necessario scaricare gli adapter di keycloak corrispondenti all’apposita versione di tomcat. Questi ultimi devono essere copiati e incollati nella directory </a:t>
            </a:r>
            <a:r>
              <a:rPr b="1"/>
              <a:t>/lib</a:t>
            </a:r>
            <a:r>
              <a:t> del server.</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Infine è necessario creare un ulteriore file </a:t>
            </a:r>
            <a:r>
              <a:rPr b="1"/>
              <a:t>context.xml</a:t>
            </a:r>
            <a:r>
              <a:t> dove viene specificato il percorso del server a partire da cui Keycloak deve essere invocato.</a:t>
            </a:r>
          </a:p>
        </p:txBody>
      </p:sp>
      <p:pic>
        <p:nvPicPr>
          <p:cNvPr id="420" name="Schermata 2022-12-29 alle 19.18.01.png" descr="Schermata 2022-12-29 alle 19.18.01.png"/>
          <p:cNvPicPr>
            <a:picLocks noChangeAspect="1"/>
          </p:cNvPicPr>
          <p:nvPr/>
        </p:nvPicPr>
        <p:blipFill>
          <a:blip r:embed="rId4">
            <a:extLst/>
          </a:blip>
          <a:stretch>
            <a:fillRect/>
          </a:stretch>
        </p:blipFill>
        <p:spPr>
          <a:xfrm>
            <a:off x="4731396" y="11876261"/>
            <a:ext cx="14921208" cy="1302842"/>
          </a:xfrm>
          <a:prstGeom prst="rect">
            <a:avLst/>
          </a:prstGeom>
          <a:ln w="12700">
            <a:miter lim="400000"/>
          </a:ln>
        </p:spPr>
      </p:pic>
      <p:pic>
        <p:nvPicPr>
          <p:cNvPr id="421" name="Schermata 2022-12-29 alle 19.21.56.png" descr="Schermata 2022-12-29 alle 19.21.56.png"/>
          <p:cNvPicPr>
            <a:picLocks noChangeAspect="1"/>
          </p:cNvPicPr>
          <p:nvPr/>
        </p:nvPicPr>
        <p:blipFill>
          <a:blip r:embed="rId5">
            <a:extLst/>
          </a:blip>
          <a:stretch>
            <a:fillRect/>
          </a:stretch>
        </p:blipFill>
        <p:spPr>
          <a:xfrm>
            <a:off x="13833403" y="3367828"/>
            <a:ext cx="9769772" cy="824163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2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424"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42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427" name="Integrazione con Tomcat"/>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Tomcat</a:t>
            </a:r>
          </a:p>
        </p:txBody>
      </p:sp>
      <p:sp>
        <p:nvSpPr>
          <p:cNvPr id="428" name="L’ultimo file necessario per la configurazione è keycloak.json. Questo è importabile da keycloak dopo aver configurato il client.…"/>
          <p:cNvSpPr txBox="1"/>
          <p:nvPr/>
        </p:nvSpPr>
        <p:spPr>
          <a:xfrm>
            <a:off x="792509" y="3593503"/>
            <a:ext cx="22966357"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L’ultimo file necessario per la configurazione è </a:t>
            </a:r>
            <a:r>
              <a:rPr b="1"/>
              <a:t>keycloak.json</a:t>
            </a:r>
            <a:r>
              <a:t>. Questo è importabile da keycloak dopo aver configurato il client. </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All’interno vengono mappati rispettivamente il </a:t>
            </a:r>
            <a:r>
              <a:rPr b="1"/>
              <a:t>nome del realm</a:t>
            </a:r>
            <a:r>
              <a:t>, </a:t>
            </a:r>
            <a:r>
              <a:rPr b="1"/>
              <a:t>l’indirizzo del server keycloak</a:t>
            </a:r>
            <a:r>
              <a:t>,</a:t>
            </a:r>
            <a:r>
              <a:rPr b="1"/>
              <a:t> in che caso keycloak deve provvedere a stabilire connessioni SSL</a:t>
            </a:r>
            <a:r>
              <a:t>, </a:t>
            </a:r>
            <a:r>
              <a:rPr b="1"/>
              <a:t>il client e il segreto</a:t>
            </a:r>
            <a:r>
              <a:t> necessario per l’autenticazione dell’app al server.</a:t>
            </a:r>
          </a:p>
        </p:txBody>
      </p:sp>
      <p:pic>
        <p:nvPicPr>
          <p:cNvPr id="429" name="Immagine" descr="Immagine"/>
          <p:cNvPicPr>
            <a:picLocks noChangeAspect="1"/>
          </p:cNvPicPr>
          <p:nvPr/>
        </p:nvPicPr>
        <p:blipFill>
          <a:blip r:embed="rId4">
            <a:extLst/>
          </a:blip>
          <a:srcRect l="0" t="2256" r="0" b="0"/>
          <a:stretch>
            <a:fillRect/>
          </a:stretch>
        </p:blipFill>
        <p:spPr>
          <a:xfrm>
            <a:off x="13817993" y="8701815"/>
            <a:ext cx="9854807" cy="4026342"/>
          </a:xfrm>
          <a:prstGeom prst="rect">
            <a:avLst/>
          </a:prstGeom>
          <a:ln w="12700">
            <a:miter lim="400000"/>
          </a:ln>
        </p:spPr>
      </p:pic>
      <p:sp>
        <p:nvSpPr>
          <p:cNvPr id="430" name="Come specificato nel file, il campo ssl-required è impostato su external, per cui Keycloak richiederà una connessione SSL a chiunque cercherà di connettersi al di fuori della rete su cui è ospitato il server e quindi la rete creata con docker compose"/>
          <p:cNvSpPr txBox="1"/>
          <p:nvPr/>
        </p:nvSpPr>
        <p:spPr>
          <a:xfrm>
            <a:off x="768090" y="8632163"/>
            <a:ext cx="12815503" cy="416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Come specificato nel file, il campo </a:t>
            </a:r>
            <a:r>
              <a:rPr b="1"/>
              <a:t>ssl-required</a:t>
            </a:r>
            <a:r>
              <a:t> è impostato su </a:t>
            </a:r>
            <a:r>
              <a:rPr b="1"/>
              <a:t>external</a:t>
            </a:r>
            <a:r>
              <a:t>, per cui Keycloak richiederà una connessione SSL a chiunque cercherà di connettersi al di fuori della rete su cui è ospitato il server e quindi la rete creata con docker compose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32"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433"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434"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436" name="Integrazione con SpringMVC"/>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SpringMVC</a:t>
            </a:r>
          </a:p>
        </p:txBody>
      </p:sp>
      <p:sp>
        <p:nvSpPr>
          <p:cNvPr id="437" name="Per utilizzare le librerie di keycloak all’interno dell’ambiente Spring è stato necessario importare le dipendenze corrispondenti alla versione 20.0.1 dell’ IAM.…"/>
          <p:cNvSpPr txBox="1"/>
          <p:nvPr/>
        </p:nvSpPr>
        <p:spPr>
          <a:xfrm>
            <a:off x="792509" y="3593503"/>
            <a:ext cx="22966357"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Per utilizzare le librerie di keycloak all’interno dell’ambiente Spring è stato necessario importare le dipendenze corrispondenti alla versione 20.0.1 dell’ IAM.</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A tal fine all’interno del file pom.xml del progetto maven, si è importata la seguente dipendenza.</a:t>
            </a:r>
          </a:p>
          <a:p>
            <a:pPr algn="l" defTabSz="457200">
              <a:spcBef>
                <a:spcPts val="1200"/>
              </a:spcBef>
              <a:defRPr sz="4500">
                <a:solidFill>
                  <a:srgbClr val="000000"/>
                </a:solidFill>
                <a:latin typeface="American Typewriter"/>
                <a:ea typeface="American Typewriter"/>
                <a:cs typeface="American Typewriter"/>
                <a:sym typeface="American Typewriter"/>
              </a:defRPr>
            </a:pPr>
            <a:r>
              <a:t>In tal modo verranno scaricate nel progetto tutte le librerie java che ci permetteranno di interagire in backend con Keycloak.</a:t>
            </a:r>
          </a:p>
        </p:txBody>
      </p:sp>
      <p:pic>
        <p:nvPicPr>
          <p:cNvPr id="438" name="Immagine" descr="Immagine"/>
          <p:cNvPicPr>
            <a:picLocks noChangeAspect="1"/>
          </p:cNvPicPr>
          <p:nvPr/>
        </p:nvPicPr>
        <p:blipFill>
          <a:blip r:embed="rId4">
            <a:extLst/>
          </a:blip>
          <a:stretch>
            <a:fillRect/>
          </a:stretch>
        </p:blipFill>
        <p:spPr>
          <a:xfrm>
            <a:off x="3484845" y="9942576"/>
            <a:ext cx="17414310" cy="244671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6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69" name="Confidentiality"/>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Confidentiality</a:t>
            </a:r>
          </a:p>
        </p:txBody>
      </p:sp>
      <p:pic>
        <p:nvPicPr>
          <p:cNvPr id="170"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72" name="Questo termine copre due concetti:…"/>
          <p:cNvSpPr txBox="1"/>
          <p:nvPr>
            <p:ph type="body" sz="half" idx="1"/>
          </p:nvPr>
        </p:nvSpPr>
        <p:spPr>
          <a:xfrm>
            <a:off x="762000" y="2387600"/>
            <a:ext cx="22860000" cy="4355988"/>
          </a:xfrm>
          <a:prstGeom prst="rect">
            <a:avLst/>
          </a:prstGeom>
        </p:spPr>
        <p:txBody>
          <a:bodyPr lIns="45719" tIns="45719" rIns="45719" bIns="45719"/>
          <a:lstStyle/>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r>
              <a:t>Questo termine copre due concetti:</a:t>
            </a: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Data Confidentiality: le informazioni private non devono essere rese disponibili ad individui non autorizzati</a:t>
            </a: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Privacy: rappresenta l’insieme di controlli da implementare per permette ad un utente di controllare in maniera precisa chi può accedere o no alle proprie informazioni </a:t>
            </a:r>
          </a:p>
        </p:txBody>
      </p:sp>
      <p:sp>
        <p:nvSpPr>
          <p:cNvPr id="173" name="AZIONE INTRAPRESA:"/>
          <p:cNvSpPr txBox="1"/>
          <p:nvPr/>
        </p:nvSpPr>
        <p:spPr>
          <a:xfrm>
            <a:off x="3174675" y="7571770"/>
            <a:ext cx="6529529" cy="43559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l" defTabSz="914400">
              <a:lnSpc>
                <a:spcPct val="94500"/>
              </a:lnSpc>
              <a:spcBef>
                <a:spcPts val="900"/>
              </a:spcBef>
              <a:buClr>
                <a:srgbClr val="3BB684"/>
              </a:buClr>
              <a:buFont typeface="Helvetica"/>
              <a:defRPr sz="4500">
                <a:solidFill>
                  <a:srgbClr val="000000"/>
                </a:solidFill>
                <a:latin typeface="American Typewriter"/>
                <a:ea typeface="American Typewriter"/>
                <a:cs typeface="American Typewriter"/>
                <a:sym typeface="American Typewriter"/>
              </a:defRPr>
            </a:lvl1pPr>
          </a:lstStyle>
          <a:p>
            <a:pPr/>
            <a:r>
              <a:t>AZIONE INTRAPRESA:</a:t>
            </a:r>
          </a:p>
        </p:txBody>
      </p:sp>
      <p:grpSp>
        <p:nvGrpSpPr>
          <p:cNvPr id="176" name="Raggruppa"/>
          <p:cNvGrpSpPr/>
          <p:nvPr/>
        </p:nvGrpSpPr>
        <p:grpSpPr>
          <a:xfrm>
            <a:off x="13366816" y="8611337"/>
            <a:ext cx="5533937" cy="2276853"/>
            <a:chOff x="0" y="0"/>
            <a:chExt cx="5533935" cy="2276851"/>
          </a:xfrm>
        </p:grpSpPr>
        <p:pic>
          <p:nvPicPr>
            <p:cNvPr id="174" name="Picture 4" descr="Picture 4"/>
            <p:cNvPicPr>
              <a:picLocks noChangeAspect="1"/>
            </p:cNvPicPr>
            <p:nvPr/>
          </p:nvPicPr>
          <p:blipFill>
            <a:blip r:embed="rId4">
              <a:extLst/>
            </a:blip>
            <a:stretch>
              <a:fillRect/>
            </a:stretch>
          </p:blipFill>
          <p:spPr>
            <a:xfrm>
              <a:off x="0" y="0"/>
              <a:ext cx="2276852" cy="2276852"/>
            </a:xfrm>
            <a:prstGeom prst="rect">
              <a:avLst/>
            </a:prstGeom>
            <a:ln w="12700" cap="flat">
              <a:noFill/>
              <a:miter lim="400000"/>
            </a:ln>
            <a:effectLst/>
          </p:spPr>
        </p:pic>
        <p:pic>
          <p:nvPicPr>
            <p:cNvPr id="175" name="607-6074883_nuget-gallery-vault-hashicorp-hd-png-download.png" descr="607-6074883_nuget-gallery-vault-hashicorp-hd-png-download.png"/>
            <p:cNvPicPr>
              <a:picLocks noChangeAspect="1"/>
            </p:cNvPicPr>
            <p:nvPr/>
          </p:nvPicPr>
          <p:blipFill>
            <a:blip r:embed="rId5">
              <a:extLst/>
            </a:blip>
            <a:srcRect l="22588" t="8016" r="22613" b="8493"/>
            <a:stretch>
              <a:fillRect/>
            </a:stretch>
          </p:blipFill>
          <p:spPr>
            <a:xfrm>
              <a:off x="3786097" y="269862"/>
              <a:ext cx="1747839" cy="1737128"/>
            </a:xfrm>
            <a:custGeom>
              <a:avLst/>
              <a:gdLst/>
              <a:ahLst/>
              <a:cxnLst>
                <a:cxn ang="0">
                  <a:pos x="wd2" y="hd2"/>
                </a:cxn>
                <a:cxn ang="5400000">
                  <a:pos x="wd2" y="hd2"/>
                </a:cxn>
                <a:cxn ang="10800000">
                  <a:pos x="wd2" y="hd2"/>
                </a:cxn>
                <a:cxn ang="16200000">
                  <a:pos x="wd2" y="hd2"/>
                </a:cxn>
              </a:cxnLst>
              <a:rect l="0" t="0" r="r" b="b"/>
              <a:pathLst>
                <a:path w="21600" h="21578" fill="norm" stroke="1" extrusionOk="0">
                  <a:moveTo>
                    <a:pt x="0" y="0"/>
                  </a:moveTo>
                  <a:lnTo>
                    <a:pt x="5380" y="10806"/>
                  </a:lnTo>
                  <a:cubicBezTo>
                    <a:pt x="8340" y="16751"/>
                    <a:pt x="10778" y="21600"/>
                    <a:pt x="10795" y="21578"/>
                  </a:cubicBezTo>
                  <a:cubicBezTo>
                    <a:pt x="10812" y="21557"/>
                    <a:pt x="13247" y="16690"/>
                    <a:pt x="16210" y="10767"/>
                  </a:cubicBezTo>
                  <a:lnTo>
                    <a:pt x="21600" y="0"/>
                  </a:lnTo>
                  <a:lnTo>
                    <a:pt x="10800" y="0"/>
                  </a:lnTo>
                  <a:lnTo>
                    <a:pt x="0" y="0"/>
                  </a:ln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40"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441"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442"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444" name="Integrazione con SpringMVC"/>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SpringMVC</a:t>
            </a:r>
          </a:p>
        </p:txBody>
      </p:sp>
      <p:sp>
        <p:nvSpPr>
          <p:cNvPr id="445" name="Dopo aver importato le dipendenze di potrà procedere all’utilizzo delle librerie.…"/>
          <p:cNvSpPr txBox="1"/>
          <p:nvPr/>
        </p:nvSpPr>
        <p:spPr>
          <a:xfrm>
            <a:off x="792509" y="3593503"/>
            <a:ext cx="22966357"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Dopo aver importato le dipendenze di potrà procedere all’utilizzo delle librerie.</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br/>
            <a:r>
              <a:t>Nell’applicazione tale utilizzo è stato effettuato principalmente al fine di :</a:t>
            </a: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Effettuare il </a:t>
            </a:r>
            <a:r>
              <a:rPr b="1"/>
              <a:t>Log-Out</a:t>
            </a: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Ottenere alcune </a:t>
            </a:r>
            <a:r>
              <a:rPr b="1"/>
              <a:t>informazioni</a:t>
            </a:r>
            <a:r>
              <a:t> sulla sessione e sull’utente che sta utilizzando il servizio.</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p:txBody>
      </p:sp>
      <p:pic>
        <p:nvPicPr>
          <p:cNvPr id="446" name="Schermata 2022-12-29 alle 20.29.07.png" descr="Schermata 2022-12-29 alle 20.29.07.png"/>
          <p:cNvPicPr>
            <a:picLocks noChangeAspect="1"/>
          </p:cNvPicPr>
          <p:nvPr/>
        </p:nvPicPr>
        <p:blipFill>
          <a:blip r:embed="rId4">
            <a:extLst/>
          </a:blip>
          <a:stretch>
            <a:fillRect/>
          </a:stretch>
        </p:blipFill>
        <p:spPr>
          <a:xfrm>
            <a:off x="1355860" y="4998217"/>
            <a:ext cx="21839656" cy="3719566"/>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4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449"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450"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452" name="Integrazione con SpringMVC"/>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SpringMVC</a:t>
            </a:r>
          </a:p>
        </p:txBody>
      </p:sp>
      <p:sp>
        <p:nvSpPr>
          <p:cNvPr id="453" name="Il recupero delle informazioni relative all’utente è stato effettuato sfruttando l’Auth Token fornito da Keycloak.…"/>
          <p:cNvSpPr txBox="1"/>
          <p:nvPr/>
        </p:nvSpPr>
        <p:spPr>
          <a:xfrm>
            <a:off x="792509" y="3593503"/>
            <a:ext cx="22966357"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Il recupero delle informazioni relative all’utente è stato effettuato sfruttando l’Auth Token fornito da Keycloak.</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In particolare, viene estratto dalla </a:t>
            </a:r>
            <a:r>
              <a:rPr>
                <a:solidFill>
                  <a:srgbClr val="87AEFE"/>
                </a:solidFill>
              </a:rPr>
              <a:t>request</a:t>
            </a:r>
            <a:r>
              <a:t> http l’attributo rappresentante il </a:t>
            </a:r>
            <a:r>
              <a:rPr>
                <a:solidFill>
                  <a:srgbClr val="418CBB"/>
                </a:solidFill>
              </a:rPr>
              <a:t>KeycloakSecurityContext</a:t>
            </a:r>
            <a:r>
              <a:t>.</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In seguito dal </a:t>
            </a:r>
            <a:r>
              <a:rPr>
                <a:solidFill>
                  <a:srgbClr val="418CBB"/>
                </a:solidFill>
              </a:rPr>
              <a:t>KeycloakSecurityContext </a:t>
            </a:r>
            <a:r>
              <a:t>viene estratto l’ </a:t>
            </a:r>
            <a:r>
              <a:rPr>
                <a:solidFill>
                  <a:srgbClr val="418CBB"/>
                </a:solidFill>
              </a:rPr>
              <a:t>AuthorizationContext</a:t>
            </a:r>
            <a:r>
              <a:t>.</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L’</a:t>
            </a:r>
            <a:r>
              <a:rPr>
                <a:solidFill>
                  <a:srgbClr val="418CBB"/>
                </a:solidFill>
              </a:rPr>
              <a:t>AuthorizationContext </a:t>
            </a:r>
            <a:r>
              <a:t>conterrà informazione riguardanti i permessi posseduti dall’utente e può essere utile in caso di condivisione di funzioni tra utenti con ruoli differenti.</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In fine dal </a:t>
            </a:r>
            <a:r>
              <a:rPr>
                <a:solidFill>
                  <a:srgbClr val="418CBB"/>
                </a:solidFill>
              </a:rPr>
              <a:t>KeycloakSecurityContext </a:t>
            </a:r>
            <a:r>
              <a:t>viene estratto l’AuthToken da cui si estrarranno le informazioni relative all’utente come l’username.</a:t>
            </a:r>
          </a:p>
        </p:txBody>
      </p:sp>
      <p:pic>
        <p:nvPicPr>
          <p:cNvPr id="454" name="Schermata 2022-12-29 alle 20.36.19.png" descr="Schermata 2022-12-29 alle 20.36.19.png"/>
          <p:cNvPicPr>
            <a:picLocks noChangeAspect="1"/>
          </p:cNvPicPr>
          <p:nvPr/>
        </p:nvPicPr>
        <p:blipFill>
          <a:blip r:embed="rId4">
            <a:extLst/>
          </a:blip>
          <a:stretch>
            <a:fillRect/>
          </a:stretch>
        </p:blipFill>
        <p:spPr>
          <a:xfrm>
            <a:off x="602604" y="5220448"/>
            <a:ext cx="23346167" cy="154924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5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457"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45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460" name="Integrazione con SpringMVC"/>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SpringMVC</a:t>
            </a:r>
          </a:p>
        </p:txBody>
      </p:sp>
      <p:sp>
        <p:nvSpPr>
          <p:cNvPr id="461" name="Dall’AuthToken estratto dal KeycloakSecurityContext è possibile ottenere anche altri attributi che l’utente fornisce a keycloak.…"/>
          <p:cNvSpPr txBox="1"/>
          <p:nvPr/>
        </p:nvSpPr>
        <p:spPr>
          <a:xfrm>
            <a:off x="792509" y="3593503"/>
            <a:ext cx="22966357"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Dall’AuthToken estratto dal KeycloakSecurityContext è possibile ottenere anche altri attributi che l’utente fornisce a keycloak.</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Tramite la funzione ‘getOtherClaims()’è possibile estrarre, utilizzando l’AuthToken, tutti gli attributi di un utente per il quale all’interno del client è definito un Mappers come ad esempio il genere, l’indirizzo email o qualsiasi attributo custom chiesto durante la registrazione per il quale sia stato definito un Mapper.</a:t>
            </a:r>
          </a:p>
        </p:txBody>
      </p:sp>
      <p:pic>
        <p:nvPicPr>
          <p:cNvPr id="462" name="Schermata 2022-12-30 alle 10.50.25.png" descr="Schermata 2022-12-30 alle 10.50.25.png"/>
          <p:cNvPicPr>
            <a:picLocks noChangeAspect="1"/>
          </p:cNvPicPr>
          <p:nvPr/>
        </p:nvPicPr>
        <p:blipFill>
          <a:blip r:embed="rId4">
            <a:extLst/>
          </a:blip>
          <a:stretch>
            <a:fillRect/>
          </a:stretch>
        </p:blipFill>
        <p:spPr>
          <a:xfrm>
            <a:off x="792509" y="5090569"/>
            <a:ext cx="22966357" cy="1248862"/>
          </a:xfrm>
          <a:prstGeom prst="rect">
            <a:avLst/>
          </a:prstGeom>
          <a:ln w="12700">
            <a:miter lim="400000"/>
          </a:ln>
        </p:spPr>
      </p:pic>
      <p:pic>
        <p:nvPicPr>
          <p:cNvPr id="463" name="Schermata 2022-12-30 alle 10.55.24.png" descr="Schermata 2022-12-30 alle 10.55.24.png"/>
          <p:cNvPicPr>
            <a:picLocks noChangeAspect="1"/>
          </p:cNvPicPr>
          <p:nvPr/>
        </p:nvPicPr>
        <p:blipFill>
          <a:blip r:embed="rId5">
            <a:extLst/>
          </a:blip>
          <a:srcRect l="0" t="7854" r="3812" b="26881"/>
          <a:stretch>
            <a:fillRect/>
          </a:stretch>
        </p:blipFill>
        <p:spPr>
          <a:xfrm>
            <a:off x="6435275" y="9206085"/>
            <a:ext cx="11680797" cy="4215369"/>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6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466"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46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469" name="Integrazione con SpringMVC"/>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SpringMVC</a:t>
            </a:r>
          </a:p>
        </p:txBody>
      </p:sp>
      <p:sp>
        <p:nvSpPr>
          <p:cNvPr id="470" name="Per quanto riguarda l’operazione di logout è stato utilizzata una Servlet Request messa a disposizione da Keycloak e opportunamente modificata indicando il client id di keycloak e il post redirect logout, quest’ultimo poi deve essere specificato nella co"/>
          <p:cNvSpPr txBox="1"/>
          <p:nvPr/>
        </p:nvSpPr>
        <p:spPr>
          <a:xfrm>
            <a:off x="792509" y="3593503"/>
            <a:ext cx="22966357"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Per quanto riguarda l’operazione di logout è stato utilizzata una Servlet Request messa a disposizione da Keycloak e opportunamente modificata indicando il client id di keycloak e il post redirect logout, quest’ultimo poi deve essere specificato nella console di amministrazione del client sfruttato dall’applicazione. Inoltre si è proceduto anche ad invalidare la sessione per eliminare da quest’ultima il token che era stato condiviso da Keycloak.</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p:txBody>
      </p:sp>
      <p:pic>
        <p:nvPicPr>
          <p:cNvPr id="471" name="Schermata 2023-01-04 alle 13.34.16.png" descr="Schermata 2023-01-04 alle 13.34.16.png"/>
          <p:cNvPicPr>
            <a:picLocks noChangeAspect="1"/>
          </p:cNvPicPr>
          <p:nvPr/>
        </p:nvPicPr>
        <p:blipFill>
          <a:blip r:embed="rId4">
            <a:extLst/>
          </a:blip>
          <a:stretch>
            <a:fillRect/>
          </a:stretch>
        </p:blipFill>
        <p:spPr>
          <a:xfrm>
            <a:off x="3058671" y="7752776"/>
            <a:ext cx="18266658" cy="553324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7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474"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47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477" name="Registrazione"/>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Registrazione</a:t>
            </a:r>
          </a:p>
        </p:txBody>
      </p:sp>
      <p:sp>
        <p:nvSpPr>
          <p:cNvPr id="478" name="Per accedere al servizio l’utente dovrà essere registrato sull’IAM. A tale scopo è stata abilitata la registrazione nei Realm Settings.…"/>
          <p:cNvSpPr txBox="1"/>
          <p:nvPr/>
        </p:nvSpPr>
        <p:spPr>
          <a:xfrm>
            <a:off x="708821" y="4990503"/>
            <a:ext cx="22966358"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Per accedere al servizio l’utente dovrà essere registrato sull’IAM.</a:t>
            </a:r>
            <a:br/>
            <a:r>
              <a:t>A tale scopo è stata abilitata la registrazione nei Realm Settings.</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 </a:t>
            </a:r>
            <a:br/>
            <a:r>
              <a:t>Si è optato poi per suddividere la registrazione in due fasi:</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Registrazione su Keycloak</a:t>
            </a: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Inserimento delle informazioni necessarie al funzionamento della WebApp</a:t>
            </a:r>
          </a:p>
        </p:txBody>
      </p:sp>
      <p:pic>
        <p:nvPicPr>
          <p:cNvPr id="479" name="Schermata 2022-12-30 alle 11.12.27.png" descr="Schermata 2022-12-30 alle 11.12.27.png"/>
          <p:cNvPicPr>
            <a:picLocks noChangeAspect="1"/>
          </p:cNvPicPr>
          <p:nvPr/>
        </p:nvPicPr>
        <p:blipFill>
          <a:blip r:embed="rId4">
            <a:extLst/>
          </a:blip>
          <a:stretch>
            <a:fillRect/>
          </a:stretch>
        </p:blipFill>
        <p:spPr>
          <a:xfrm>
            <a:off x="18878608" y="5226050"/>
            <a:ext cx="4986975" cy="32639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8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482"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48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485" name="Registrazione Keycloak Side"/>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Registrazione Keycloak Side</a:t>
            </a:r>
          </a:p>
        </p:txBody>
      </p:sp>
      <p:sp>
        <p:nvSpPr>
          <p:cNvPr id="486" name="Su Keycloak si è scelto di mantenere solo le informazioni sensibili dell’utente come Username e Password, email, Nome e Cognome."/>
          <p:cNvSpPr txBox="1"/>
          <p:nvPr/>
        </p:nvSpPr>
        <p:spPr>
          <a:xfrm>
            <a:off x="708821" y="3263303"/>
            <a:ext cx="22966358"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lvl1pPr>
          </a:lstStyle>
          <a:p>
            <a:pPr/>
            <a:r>
              <a:t>Su Keycloak si è scelto di mantenere solo le informazioni sensibili dell’utente come Username e Password, email, Nome e Cognome.</a:t>
            </a:r>
          </a:p>
        </p:txBody>
      </p:sp>
      <p:pic>
        <p:nvPicPr>
          <p:cNvPr id="487" name="Schermata 2022-12-29 alle 16.26.00.png" descr="Schermata 2022-12-29 alle 16.26.00.png"/>
          <p:cNvPicPr>
            <a:picLocks noChangeAspect="1"/>
          </p:cNvPicPr>
          <p:nvPr/>
        </p:nvPicPr>
        <p:blipFill>
          <a:blip r:embed="rId4">
            <a:extLst/>
          </a:blip>
          <a:srcRect l="0" t="13572" r="0" b="0"/>
          <a:stretch>
            <a:fillRect/>
          </a:stretch>
        </p:blipFill>
        <p:spPr>
          <a:xfrm>
            <a:off x="9235293" y="5114726"/>
            <a:ext cx="14919408" cy="8059086"/>
          </a:xfrm>
          <a:prstGeom prst="rect">
            <a:avLst/>
          </a:prstGeom>
          <a:ln w="12700">
            <a:miter lim="400000"/>
          </a:ln>
        </p:spPr>
      </p:pic>
      <p:sp>
        <p:nvSpPr>
          <p:cNvPr id="488" name="È stato inserito anche il servizio di reCaptcha offerto da Google al fine di evitare la registrazione al servizio da parte di tool automatizzati.…"/>
          <p:cNvSpPr txBox="1"/>
          <p:nvPr/>
        </p:nvSpPr>
        <p:spPr>
          <a:xfrm>
            <a:off x="708821" y="5142903"/>
            <a:ext cx="8052390"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È stato inserito anche il servizio di reCaptcha offerto da Google al fine di evitare la registrazione al servizio da parte di tool automatizzati.</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I dati collezionati da Keycloak verranno conservati dall’IAM stesso in un proprio database differente da quello utilizzato dalla WebApp.</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90"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491"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492"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494" name="Registrazione RentApp Side"/>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Registrazione RentApp Side</a:t>
            </a:r>
          </a:p>
        </p:txBody>
      </p:sp>
      <p:sp>
        <p:nvSpPr>
          <p:cNvPr id="495" name="Su RentApp invece è stato scelto di mantenere solo le informazioni dell’utente utili al funzionamento dell’applicazione."/>
          <p:cNvSpPr txBox="1"/>
          <p:nvPr/>
        </p:nvSpPr>
        <p:spPr>
          <a:xfrm>
            <a:off x="708821" y="3263303"/>
            <a:ext cx="22966358"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lvl1pPr>
          </a:lstStyle>
          <a:p>
            <a:pPr/>
            <a:r>
              <a:t>Su RentApp invece è stato scelto di mantenere solo le informazioni dell’utente utili al funzionamento dell’applicazione.</a:t>
            </a:r>
          </a:p>
        </p:txBody>
      </p:sp>
      <p:sp>
        <p:nvSpPr>
          <p:cNvPr id="496" name="L’applicazione non chiederà mai l’inserimento di informazioni sensibili come la Password al fine di salvarle nel proprio database.…"/>
          <p:cNvSpPr txBox="1"/>
          <p:nvPr/>
        </p:nvSpPr>
        <p:spPr>
          <a:xfrm>
            <a:off x="708821" y="5142903"/>
            <a:ext cx="10076354"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L’applicazione non chiederà mai l’inserimento di informazioni sensibili come la Password al fine di salvarle nel proprio database.</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Tale pagina verrà mostrata all’utente dopo la registrazione su keycloak e le funzionalità fornite dalla WebApp non saranno disponibili finché non saranno state fornite le seguenti informazioni.</a:t>
            </a:r>
          </a:p>
        </p:txBody>
      </p:sp>
      <p:pic>
        <p:nvPicPr>
          <p:cNvPr id="497" name="Schermata 2022-12-29 alle 16.27.00.png" descr="Schermata 2022-12-29 alle 16.27.00.png"/>
          <p:cNvPicPr>
            <a:picLocks noChangeAspect="1"/>
          </p:cNvPicPr>
          <p:nvPr/>
        </p:nvPicPr>
        <p:blipFill>
          <a:blip r:embed="rId4">
            <a:extLst/>
          </a:blip>
          <a:srcRect l="18310" t="33844" r="18310" b="0"/>
          <a:stretch>
            <a:fillRect/>
          </a:stretch>
        </p:blipFill>
        <p:spPr>
          <a:xfrm>
            <a:off x="11841162" y="5142903"/>
            <a:ext cx="11590934" cy="756156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49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00"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50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03" name="Registrazione"/>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Registrazione</a:t>
            </a:r>
          </a:p>
        </p:txBody>
      </p:sp>
      <p:sp>
        <p:nvSpPr>
          <p:cNvPr id="504" name="Abbiamo deciso di effettuare questa separazione per tre principali motivi:…"/>
          <p:cNvSpPr txBox="1"/>
          <p:nvPr/>
        </p:nvSpPr>
        <p:spPr>
          <a:xfrm>
            <a:off x="708821" y="3263303"/>
            <a:ext cx="22966358"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Abbiamo deciso di effettuare questa separazione per tre principali motivi:</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Separare i dati di accesso dal resto dei dati al fine di separare il contesto di accesso all’applicazione dal contesto di funzionamento dell’applicazione stessa.</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Conservare i dati necessari al funzionamento nel database dell’applicazione  garantisce comunque un discreto livello di sicurezza grazie all’utilizzo delle Stored Procedures e di Hibernate.</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L’applicazione funziona utilizzando una parte di dati ‘non sensibili’ condivisi fra gli utenti. Keycloak non permette di accedere ad attributi personali di altri utenti che usufruiscono del servizio.</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0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07"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50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10" name="Registrazione"/>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Registrazione</a:t>
            </a:r>
          </a:p>
        </p:txBody>
      </p:sp>
      <p:sp>
        <p:nvSpPr>
          <p:cNvPr id="511" name="La registrazione per essere effettiva deve essere confermata accedendo al link inviato tramite mail dal server SMTP all’indirizzo fornito dall’utente. Inoltre c’è bisogno di confermare i termini e condizioni d’uso e configurare un OTP per l’accesso al se"/>
          <p:cNvSpPr txBox="1"/>
          <p:nvPr/>
        </p:nvSpPr>
        <p:spPr>
          <a:xfrm>
            <a:off x="708821" y="3263303"/>
            <a:ext cx="22966358"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La registrazione per essere effettiva deve essere confermata accedendo al link inviato tramite mail dal server SMTP all’indirizzo fornito dall’utente.</a:t>
            </a:r>
            <a:br/>
            <a:r>
              <a:t>Inoltre c’è bisogno di confermare i termini e condizioni d’uso e configurare un OTP per l’accesso al servizio.</a:t>
            </a:r>
          </a:p>
        </p:txBody>
      </p:sp>
      <p:pic>
        <p:nvPicPr>
          <p:cNvPr id="512" name="Immagine" descr="Immagine"/>
          <p:cNvPicPr>
            <a:picLocks noChangeAspect="1"/>
          </p:cNvPicPr>
          <p:nvPr/>
        </p:nvPicPr>
        <p:blipFill>
          <a:blip r:embed="rId4">
            <a:extLst/>
          </a:blip>
          <a:stretch>
            <a:fillRect/>
          </a:stretch>
        </p:blipFill>
        <p:spPr>
          <a:xfrm>
            <a:off x="1546261" y="6258147"/>
            <a:ext cx="5417558" cy="6983233"/>
          </a:xfrm>
          <a:prstGeom prst="rect">
            <a:avLst/>
          </a:prstGeom>
          <a:ln w="12700">
            <a:miter lim="400000"/>
          </a:ln>
        </p:spPr>
      </p:pic>
      <p:pic>
        <p:nvPicPr>
          <p:cNvPr id="513" name="Immagine" descr="Immagine"/>
          <p:cNvPicPr>
            <a:picLocks noChangeAspect="1"/>
          </p:cNvPicPr>
          <p:nvPr/>
        </p:nvPicPr>
        <p:blipFill>
          <a:blip r:embed="rId5">
            <a:extLst/>
          </a:blip>
          <a:stretch>
            <a:fillRect/>
          </a:stretch>
        </p:blipFill>
        <p:spPr>
          <a:xfrm>
            <a:off x="7739776" y="6074699"/>
            <a:ext cx="7609049" cy="7350130"/>
          </a:xfrm>
          <a:prstGeom prst="rect">
            <a:avLst/>
          </a:prstGeom>
          <a:ln w="12700">
            <a:miter lim="400000"/>
          </a:ln>
        </p:spPr>
      </p:pic>
      <p:pic>
        <p:nvPicPr>
          <p:cNvPr id="514" name="Immagine" descr="Immagine"/>
          <p:cNvPicPr>
            <a:picLocks noChangeAspect="1"/>
          </p:cNvPicPr>
          <p:nvPr/>
        </p:nvPicPr>
        <p:blipFill>
          <a:blip r:embed="rId6">
            <a:extLst/>
          </a:blip>
          <a:stretch>
            <a:fillRect/>
          </a:stretch>
        </p:blipFill>
        <p:spPr>
          <a:xfrm>
            <a:off x="16124781" y="6074699"/>
            <a:ext cx="7184877" cy="735013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1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17" name="Tecnologie Utilizzate - Keycloak"/>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Keycloak</a:t>
            </a:r>
          </a:p>
        </p:txBody>
      </p:sp>
      <p:pic>
        <p:nvPicPr>
          <p:cNvPr id="51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20" name="Login"/>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Login</a:t>
            </a:r>
          </a:p>
        </p:txBody>
      </p:sp>
      <p:sp>
        <p:nvSpPr>
          <p:cNvPr id="521" name="Al fine di effettuare il login si può procedere seguendo due alternative:…"/>
          <p:cNvSpPr txBox="1"/>
          <p:nvPr/>
        </p:nvSpPr>
        <p:spPr>
          <a:xfrm>
            <a:off x="708821" y="3263303"/>
            <a:ext cx="22966358"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Al fine di effettuare il login si può procedere seguendo due alternative:</a:t>
            </a: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Inserimento di username e password</a:t>
            </a: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Utilizzo di Google o Facebook per l’autenticazione federata</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p:txBody>
      </p:sp>
      <p:pic>
        <p:nvPicPr>
          <p:cNvPr id="522" name="Schermata 2022-12-29 alle 16.00.17.png" descr="Schermata 2022-12-29 alle 16.00.17.png"/>
          <p:cNvPicPr>
            <a:picLocks noChangeAspect="1"/>
          </p:cNvPicPr>
          <p:nvPr/>
        </p:nvPicPr>
        <p:blipFill>
          <a:blip r:embed="rId4">
            <a:extLst/>
          </a:blip>
          <a:srcRect l="32495" t="25350" r="32495" b="14102"/>
          <a:stretch>
            <a:fillRect/>
          </a:stretch>
        </p:blipFill>
        <p:spPr>
          <a:xfrm>
            <a:off x="16712406" y="6289410"/>
            <a:ext cx="6402388" cy="6920509"/>
          </a:xfrm>
          <a:prstGeom prst="rect">
            <a:avLst/>
          </a:prstGeom>
          <a:ln w="12700">
            <a:miter lim="400000"/>
          </a:ln>
        </p:spPr>
      </p:pic>
      <p:sp>
        <p:nvSpPr>
          <p:cNvPr id="523" name="Se si effettua l’accesso mediante Facebook o Google ci si può trovare in due scenari differenti:…"/>
          <p:cNvSpPr txBox="1"/>
          <p:nvPr/>
        </p:nvSpPr>
        <p:spPr>
          <a:xfrm>
            <a:off x="707866" y="6388962"/>
            <a:ext cx="14582697" cy="67216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Se si effettua l’accesso mediante Facebook o Google ci si può trovare in due scenari differenti:</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L’email è già associata ad un account. In questo caso verrà chiesto all’utente di associare il metodo di autenticazione federata all’account trovato tramite l’inserimento della password.</a:t>
            </a: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L’email non è associata ad un account. In questo caso si procederà con la registrazione del nuovo utente.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7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79" name="Integrity"/>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Integrity</a:t>
            </a:r>
          </a:p>
        </p:txBody>
      </p:sp>
      <p:pic>
        <p:nvPicPr>
          <p:cNvPr id="180"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82" name="Questo termine copre due concetti:…"/>
          <p:cNvSpPr txBox="1"/>
          <p:nvPr>
            <p:ph type="body" sz="half" idx="1"/>
          </p:nvPr>
        </p:nvSpPr>
        <p:spPr>
          <a:xfrm>
            <a:off x="762000" y="2387600"/>
            <a:ext cx="22860000" cy="3645165"/>
          </a:xfrm>
          <a:prstGeom prst="rect">
            <a:avLst/>
          </a:prstGeom>
        </p:spPr>
        <p:txBody>
          <a:bodyPr lIns="45719" tIns="45719" rIns="45719" bIns="45719"/>
          <a:lstStyle/>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r>
              <a:t>Questo termine copre due concetti:</a:t>
            </a: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Data Integrity: ci assicura che le informazioni e i programmi possano essere cambiati solo da persone autorizzate e attraverso specifiche manipolazioni. </a:t>
            </a:r>
          </a:p>
          <a:p>
            <a:pPr marL="228600" indent="-228600" defTabSz="914400">
              <a:lnSpc>
                <a:spcPct val="94500"/>
              </a:lnSpc>
              <a:spcBef>
                <a:spcPts val="900"/>
              </a:spcBef>
              <a:buClr>
                <a:schemeClr val="accent5">
                  <a:lumOff val="-29866"/>
                </a:schemeClr>
              </a:buClr>
              <a:buSzPct val="100000"/>
              <a:buFont typeface="Helvetica"/>
              <a:buChar char="✓"/>
              <a:defRPr b="0" sz="4500">
                <a:latin typeface="American Typewriter"/>
                <a:ea typeface="American Typewriter"/>
                <a:cs typeface="American Typewriter"/>
                <a:sym typeface="American Typewriter"/>
              </a:defRPr>
            </a:pPr>
            <a:r>
              <a:t>System Integrity: 	garantisce che un sistema possa funzionare nel modo previsto anche se vi è una manipolazione deliberata o inavvertita del sistema.</a:t>
            </a:r>
          </a:p>
        </p:txBody>
      </p:sp>
      <p:sp>
        <p:nvSpPr>
          <p:cNvPr id="183" name="AZIONE INTRAPRESA:"/>
          <p:cNvSpPr txBox="1"/>
          <p:nvPr/>
        </p:nvSpPr>
        <p:spPr>
          <a:xfrm>
            <a:off x="3174675" y="7571770"/>
            <a:ext cx="6529529" cy="43559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l" defTabSz="914400">
              <a:lnSpc>
                <a:spcPct val="94500"/>
              </a:lnSpc>
              <a:spcBef>
                <a:spcPts val="900"/>
              </a:spcBef>
              <a:buClr>
                <a:srgbClr val="3BB684"/>
              </a:buClr>
              <a:buFont typeface="Helvetica"/>
              <a:defRPr sz="4500">
                <a:solidFill>
                  <a:srgbClr val="000000"/>
                </a:solidFill>
                <a:latin typeface="American Typewriter"/>
                <a:ea typeface="American Typewriter"/>
                <a:cs typeface="American Typewriter"/>
                <a:sym typeface="American Typewriter"/>
              </a:defRPr>
            </a:lvl1pPr>
          </a:lstStyle>
          <a:p>
            <a:pPr/>
            <a:r>
              <a:t>AZIONE INTRAPRESA:</a:t>
            </a:r>
          </a:p>
        </p:txBody>
      </p:sp>
      <p:pic>
        <p:nvPicPr>
          <p:cNvPr id="184" name="Raggruppa" descr="Raggruppa"/>
          <p:cNvPicPr>
            <a:picLocks noChangeAspect="1"/>
          </p:cNvPicPr>
          <p:nvPr/>
        </p:nvPicPr>
        <p:blipFill>
          <a:blip r:embed="rId4">
            <a:extLst/>
          </a:blip>
          <a:stretch>
            <a:fillRect/>
          </a:stretch>
        </p:blipFill>
        <p:spPr>
          <a:xfrm>
            <a:off x="13528873" y="8611337"/>
            <a:ext cx="2276853" cy="2276853"/>
          </a:xfrm>
          <a:prstGeom prst="rect">
            <a:avLst/>
          </a:prstGeom>
          <a:ln w="12700">
            <a:miter lim="400000"/>
          </a:ln>
        </p:spPr>
      </p:pic>
      <p:pic>
        <p:nvPicPr>
          <p:cNvPr id="185" name="Immagine" descr="Immagine"/>
          <p:cNvPicPr>
            <a:picLocks noChangeAspect="1"/>
          </p:cNvPicPr>
          <p:nvPr/>
        </p:nvPicPr>
        <p:blipFill>
          <a:blip r:embed="rId5">
            <a:extLst/>
          </a:blip>
          <a:srcRect l="27505" t="33093" r="27320" b="29089"/>
          <a:stretch>
            <a:fillRect/>
          </a:stretch>
        </p:blipFill>
        <p:spPr>
          <a:xfrm>
            <a:off x="16636337" y="8881203"/>
            <a:ext cx="4150122" cy="1737123"/>
          </a:xfrm>
          <a:custGeom>
            <a:avLst/>
            <a:gdLst/>
            <a:ahLst/>
            <a:cxnLst>
              <a:cxn ang="0">
                <a:pos x="wd2" y="hd2"/>
              </a:cxn>
              <a:cxn ang="5400000">
                <a:pos x="wd2" y="hd2"/>
              </a:cxn>
              <a:cxn ang="10800000">
                <a:pos x="wd2" y="hd2"/>
              </a:cxn>
              <a:cxn ang="16200000">
                <a:pos x="wd2" y="hd2"/>
              </a:cxn>
            </a:cxnLst>
            <a:rect l="0" t="0" r="r" b="b"/>
            <a:pathLst>
              <a:path w="21592" h="21600" fill="norm" stroke="1" extrusionOk="0">
                <a:moveTo>
                  <a:pt x="7933" y="0"/>
                </a:moveTo>
                <a:lnTo>
                  <a:pt x="7923" y="1530"/>
                </a:lnTo>
                <a:lnTo>
                  <a:pt x="7923" y="3533"/>
                </a:lnTo>
                <a:cubicBezTo>
                  <a:pt x="7923" y="5167"/>
                  <a:pt x="7909" y="6241"/>
                  <a:pt x="7865" y="6988"/>
                </a:cubicBezTo>
                <a:cubicBezTo>
                  <a:pt x="7839" y="7795"/>
                  <a:pt x="7795" y="8078"/>
                  <a:pt x="7704" y="8296"/>
                </a:cubicBezTo>
                <a:cubicBezTo>
                  <a:pt x="7671" y="8374"/>
                  <a:pt x="7615" y="8448"/>
                  <a:pt x="7563" y="8523"/>
                </a:cubicBezTo>
                <a:cubicBezTo>
                  <a:pt x="7519" y="8586"/>
                  <a:pt x="7481" y="8635"/>
                  <a:pt x="7431" y="8685"/>
                </a:cubicBezTo>
                <a:cubicBezTo>
                  <a:pt x="7426" y="8691"/>
                  <a:pt x="7422" y="8700"/>
                  <a:pt x="7417" y="8705"/>
                </a:cubicBezTo>
                <a:cubicBezTo>
                  <a:pt x="7403" y="8719"/>
                  <a:pt x="7390" y="8723"/>
                  <a:pt x="7375" y="8735"/>
                </a:cubicBezTo>
                <a:cubicBezTo>
                  <a:pt x="7333" y="8772"/>
                  <a:pt x="7290" y="8825"/>
                  <a:pt x="7252" y="8843"/>
                </a:cubicBezTo>
                <a:cubicBezTo>
                  <a:pt x="7054" y="8937"/>
                  <a:pt x="6956" y="8878"/>
                  <a:pt x="6799" y="8547"/>
                </a:cubicBezTo>
                <a:cubicBezTo>
                  <a:pt x="6798" y="8546"/>
                  <a:pt x="6798" y="8544"/>
                  <a:pt x="6797" y="8542"/>
                </a:cubicBezTo>
                <a:cubicBezTo>
                  <a:pt x="6722" y="8413"/>
                  <a:pt x="6654" y="8239"/>
                  <a:pt x="6597" y="8029"/>
                </a:cubicBezTo>
                <a:cubicBezTo>
                  <a:pt x="6521" y="7798"/>
                  <a:pt x="6466" y="7588"/>
                  <a:pt x="6455" y="7452"/>
                </a:cubicBezTo>
                <a:cubicBezTo>
                  <a:pt x="6387" y="7242"/>
                  <a:pt x="6304" y="7112"/>
                  <a:pt x="6227" y="7062"/>
                </a:cubicBezTo>
                <a:cubicBezTo>
                  <a:pt x="6226" y="7062"/>
                  <a:pt x="6225" y="7062"/>
                  <a:pt x="6223" y="7062"/>
                </a:cubicBezTo>
                <a:cubicBezTo>
                  <a:pt x="6130" y="7062"/>
                  <a:pt x="6069" y="7105"/>
                  <a:pt x="6037" y="7210"/>
                </a:cubicBezTo>
                <a:cubicBezTo>
                  <a:pt x="6037" y="7212"/>
                  <a:pt x="6036" y="7213"/>
                  <a:pt x="6035" y="7215"/>
                </a:cubicBezTo>
                <a:cubicBezTo>
                  <a:pt x="6028" y="7243"/>
                  <a:pt x="6023" y="7277"/>
                  <a:pt x="6019" y="7314"/>
                </a:cubicBezTo>
                <a:cubicBezTo>
                  <a:pt x="6017" y="7329"/>
                  <a:pt x="6016" y="7350"/>
                  <a:pt x="6015" y="7368"/>
                </a:cubicBezTo>
                <a:cubicBezTo>
                  <a:pt x="6003" y="7573"/>
                  <a:pt x="6041" y="7890"/>
                  <a:pt x="6126" y="8379"/>
                </a:cubicBezTo>
                <a:cubicBezTo>
                  <a:pt x="6211" y="8865"/>
                  <a:pt x="6368" y="9197"/>
                  <a:pt x="6626" y="9421"/>
                </a:cubicBezTo>
                <a:cubicBezTo>
                  <a:pt x="6627" y="9422"/>
                  <a:pt x="6627" y="9420"/>
                  <a:pt x="6628" y="9421"/>
                </a:cubicBezTo>
                <a:cubicBezTo>
                  <a:pt x="6670" y="9456"/>
                  <a:pt x="6724" y="9484"/>
                  <a:pt x="6770" y="9514"/>
                </a:cubicBezTo>
                <a:cubicBezTo>
                  <a:pt x="6828" y="9551"/>
                  <a:pt x="6882" y="9592"/>
                  <a:pt x="6944" y="9613"/>
                </a:cubicBezTo>
                <a:cubicBezTo>
                  <a:pt x="6968" y="9623"/>
                  <a:pt x="6997" y="9624"/>
                  <a:pt x="7024" y="9628"/>
                </a:cubicBezTo>
                <a:cubicBezTo>
                  <a:pt x="7066" y="9637"/>
                  <a:pt x="7108" y="9636"/>
                  <a:pt x="7150" y="9638"/>
                </a:cubicBezTo>
                <a:cubicBezTo>
                  <a:pt x="7377" y="9612"/>
                  <a:pt x="7650" y="9454"/>
                  <a:pt x="7863" y="9199"/>
                </a:cubicBezTo>
                <a:cubicBezTo>
                  <a:pt x="7937" y="9109"/>
                  <a:pt x="7998" y="9002"/>
                  <a:pt x="8053" y="8878"/>
                </a:cubicBezTo>
                <a:cubicBezTo>
                  <a:pt x="8092" y="8768"/>
                  <a:pt x="8127" y="8651"/>
                  <a:pt x="8160" y="8532"/>
                </a:cubicBezTo>
                <a:cubicBezTo>
                  <a:pt x="8313" y="7879"/>
                  <a:pt x="8354" y="6641"/>
                  <a:pt x="8356" y="3982"/>
                </a:cubicBezTo>
                <a:cubicBezTo>
                  <a:pt x="8356" y="3947"/>
                  <a:pt x="8356" y="3930"/>
                  <a:pt x="8356" y="3894"/>
                </a:cubicBezTo>
                <a:lnTo>
                  <a:pt x="8358" y="0"/>
                </a:lnTo>
                <a:lnTo>
                  <a:pt x="8146" y="0"/>
                </a:lnTo>
                <a:lnTo>
                  <a:pt x="8139" y="0"/>
                </a:lnTo>
                <a:lnTo>
                  <a:pt x="7933" y="0"/>
                </a:lnTo>
                <a:close/>
                <a:moveTo>
                  <a:pt x="9403" y="0"/>
                </a:moveTo>
                <a:lnTo>
                  <a:pt x="9403" y="4757"/>
                </a:lnTo>
                <a:lnTo>
                  <a:pt x="9403" y="4777"/>
                </a:lnTo>
                <a:lnTo>
                  <a:pt x="9403" y="9554"/>
                </a:lnTo>
                <a:lnTo>
                  <a:pt x="9616" y="9554"/>
                </a:lnTo>
                <a:cubicBezTo>
                  <a:pt x="9668" y="9554"/>
                  <a:pt x="9709" y="9552"/>
                  <a:pt x="9740" y="9519"/>
                </a:cubicBezTo>
                <a:cubicBezTo>
                  <a:pt x="9755" y="9503"/>
                  <a:pt x="9768" y="9476"/>
                  <a:pt x="9779" y="9440"/>
                </a:cubicBezTo>
                <a:cubicBezTo>
                  <a:pt x="9790" y="9406"/>
                  <a:pt x="9798" y="9362"/>
                  <a:pt x="9806" y="9302"/>
                </a:cubicBezTo>
                <a:cubicBezTo>
                  <a:pt x="9806" y="9302"/>
                  <a:pt x="9806" y="9298"/>
                  <a:pt x="9806" y="9297"/>
                </a:cubicBezTo>
                <a:cubicBezTo>
                  <a:pt x="9821" y="9176"/>
                  <a:pt x="9832" y="8996"/>
                  <a:pt x="9839" y="8730"/>
                </a:cubicBezTo>
                <a:cubicBezTo>
                  <a:pt x="9839" y="8729"/>
                  <a:pt x="9839" y="8726"/>
                  <a:pt x="9839" y="8725"/>
                </a:cubicBezTo>
                <a:cubicBezTo>
                  <a:pt x="9846" y="8456"/>
                  <a:pt x="9849" y="8101"/>
                  <a:pt x="9855" y="7629"/>
                </a:cubicBezTo>
                <a:lnTo>
                  <a:pt x="9880" y="5710"/>
                </a:lnTo>
                <a:lnTo>
                  <a:pt x="10708" y="5601"/>
                </a:lnTo>
                <a:cubicBezTo>
                  <a:pt x="10831" y="5585"/>
                  <a:pt x="10913" y="5562"/>
                  <a:pt x="11012" y="5542"/>
                </a:cubicBezTo>
                <a:cubicBezTo>
                  <a:pt x="11107" y="5521"/>
                  <a:pt x="11215" y="5499"/>
                  <a:pt x="11294" y="5468"/>
                </a:cubicBezTo>
                <a:cubicBezTo>
                  <a:pt x="11407" y="5429"/>
                  <a:pt x="11499" y="5385"/>
                  <a:pt x="11579" y="5325"/>
                </a:cubicBezTo>
                <a:cubicBezTo>
                  <a:pt x="11701" y="5231"/>
                  <a:pt x="11797" y="5104"/>
                  <a:pt x="11877" y="4945"/>
                </a:cubicBezTo>
                <a:cubicBezTo>
                  <a:pt x="11935" y="4821"/>
                  <a:pt x="11987" y="4670"/>
                  <a:pt x="12038" y="4491"/>
                </a:cubicBezTo>
                <a:cubicBezTo>
                  <a:pt x="12060" y="4405"/>
                  <a:pt x="12083" y="4318"/>
                  <a:pt x="12102" y="4219"/>
                </a:cubicBezTo>
                <a:cubicBezTo>
                  <a:pt x="12117" y="4141"/>
                  <a:pt x="12131" y="4051"/>
                  <a:pt x="12145" y="3963"/>
                </a:cubicBezTo>
                <a:cubicBezTo>
                  <a:pt x="12237" y="3270"/>
                  <a:pt x="12234" y="2308"/>
                  <a:pt x="12135" y="1678"/>
                </a:cubicBezTo>
                <a:cubicBezTo>
                  <a:pt x="12117" y="1564"/>
                  <a:pt x="12097" y="1460"/>
                  <a:pt x="12073" y="1372"/>
                </a:cubicBezTo>
                <a:cubicBezTo>
                  <a:pt x="11967" y="988"/>
                  <a:pt x="11867" y="722"/>
                  <a:pt x="11732" y="528"/>
                </a:cubicBezTo>
                <a:cubicBezTo>
                  <a:pt x="11722" y="514"/>
                  <a:pt x="11712" y="497"/>
                  <a:pt x="11701" y="484"/>
                </a:cubicBezTo>
                <a:cubicBezTo>
                  <a:pt x="11666" y="438"/>
                  <a:pt x="11627" y="397"/>
                  <a:pt x="11586" y="360"/>
                </a:cubicBezTo>
                <a:cubicBezTo>
                  <a:pt x="11559" y="336"/>
                  <a:pt x="11528" y="318"/>
                  <a:pt x="11499" y="296"/>
                </a:cubicBezTo>
                <a:cubicBezTo>
                  <a:pt x="11266" y="133"/>
                  <a:pt x="10944" y="67"/>
                  <a:pt x="10429" y="30"/>
                </a:cubicBezTo>
                <a:lnTo>
                  <a:pt x="10039" y="0"/>
                </a:lnTo>
                <a:lnTo>
                  <a:pt x="9403" y="0"/>
                </a:lnTo>
                <a:close/>
                <a:moveTo>
                  <a:pt x="13975" y="0"/>
                </a:moveTo>
                <a:cubicBezTo>
                  <a:pt x="13793" y="0"/>
                  <a:pt x="13712" y="427"/>
                  <a:pt x="13070" y="4683"/>
                </a:cubicBezTo>
                <a:cubicBezTo>
                  <a:pt x="12685" y="7238"/>
                  <a:pt x="12373" y="9336"/>
                  <a:pt x="12368" y="9421"/>
                </a:cubicBezTo>
                <a:cubicBezTo>
                  <a:pt x="12383" y="9505"/>
                  <a:pt x="12477" y="9548"/>
                  <a:pt x="12595" y="9514"/>
                </a:cubicBezTo>
                <a:cubicBezTo>
                  <a:pt x="12642" y="9501"/>
                  <a:pt x="12681" y="9477"/>
                  <a:pt x="12715" y="9440"/>
                </a:cubicBezTo>
                <a:cubicBezTo>
                  <a:pt x="12716" y="9439"/>
                  <a:pt x="12716" y="9442"/>
                  <a:pt x="12717" y="9440"/>
                </a:cubicBezTo>
                <a:cubicBezTo>
                  <a:pt x="12735" y="9422"/>
                  <a:pt x="12747" y="9384"/>
                  <a:pt x="12763" y="9357"/>
                </a:cubicBezTo>
                <a:cubicBezTo>
                  <a:pt x="12816" y="9209"/>
                  <a:pt x="12865" y="8964"/>
                  <a:pt x="12928" y="8567"/>
                </a:cubicBezTo>
                <a:cubicBezTo>
                  <a:pt x="13023" y="7961"/>
                  <a:pt x="13082" y="7599"/>
                  <a:pt x="13169" y="7383"/>
                </a:cubicBezTo>
                <a:cubicBezTo>
                  <a:pt x="13178" y="7354"/>
                  <a:pt x="13191" y="7285"/>
                  <a:pt x="13198" y="7269"/>
                </a:cubicBezTo>
                <a:cubicBezTo>
                  <a:pt x="13216" y="7228"/>
                  <a:pt x="13262" y="7193"/>
                  <a:pt x="13324" y="7165"/>
                </a:cubicBezTo>
                <a:cubicBezTo>
                  <a:pt x="13461" y="7067"/>
                  <a:pt x="13662" y="7079"/>
                  <a:pt x="14008" y="7106"/>
                </a:cubicBezTo>
                <a:lnTo>
                  <a:pt x="14757" y="7165"/>
                </a:lnTo>
                <a:lnTo>
                  <a:pt x="14929" y="8360"/>
                </a:lnTo>
                <a:cubicBezTo>
                  <a:pt x="15005" y="8890"/>
                  <a:pt x="15055" y="9186"/>
                  <a:pt x="15112" y="9352"/>
                </a:cubicBezTo>
                <a:cubicBezTo>
                  <a:pt x="15128" y="9399"/>
                  <a:pt x="15148" y="9418"/>
                  <a:pt x="15166" y="9445"/>
                </a:cubicBezTo>
                <a:cubicBezTo>
                  <a:pt x="15181" y="9467"/>
                  <a:pt x="15195" y="9502"/>
                  <a:pt x="15211" y="9514"/>
                </a:cubicBezTo>
                <a:cubicBezTo>
                  <a:pt x="15226" y="9526"/>
                  <a:pt x="15246" y="9524"/>
                  <a:pt x="15263" y="9529"/>
                </a:cubicBezTo>
                <a:cubicBezTo>
                  <a:pt x="15291" y="9538"/>
                  <a:pt x="15316" y="9554"/>
                  <a:pt x="15352" y="9554"/>
                </a:cubicBezTo>
                <a:cubicBezTo>
                  <a:pt x="15468" y="9554"/>
                  <a:pt x="15535" y="9507"/>
                  <a:pt x="15556" y="9421"/>
                </a:cubicBezTo>
                <a:lnTo>
                  <a:pt x="15092" y="6282"/>
                </a:lnTo>
                <a:cubicBezTo>
                  <a:pt x="14825" y="4483"/>
                  <a:pt x="14511" y="2333"/>
                  <a:pt x="14392" y="1505"/>
                </a:cubicBezTo>
                <a:cubicBezTo>
                  <a:pt x="14380" y="1425"/>
                  <a:pt x="14371" y="1385"/>
                  <a:pt x="14361" y="1313"/>
                </a:cubicBezTo>
                <a:cubicBezTo>
                  <a:pt x="14325" y="1092"/>
                  <a:pt x="14278" y="766"/>
                  <a:pt x="14251" y="622"/>
                </a:cubicBezTo>
                <a:cubicBezTo>
                  <a:pt x="14226" y="485"/>
                  <a:pt x="14200" y="355"/>
                  <a:pt x="14177" y="271"/>
                </a:cubicBezTo>
                <a:cubicBezTo>
                  <a:pt x="14117" y="55"/>
                  <a:pt x="14060" y="0"/>
                  <a:pt x="13975" y="0"/>
                </a:cubicBezTo>
                <a:close/>
                <a:moveTo>
                  <a:pt x="10555" y="873"/>
                </a:moveTo>
                <a:cubicBezTo>
                  <a:pt x="11341" y="803"/>
                  <a:pt x="11545" y="1005"/>
                  <a:pt x="11722" y="2013"/>
                </a:cubicBezTo>
                <a:cubicBezTo>
                  <a:pt x="11881" y="2922"/>
                  <a:pt x="11812" y="3740"/>
                  <a:pt x="11524" y="4387"/>
                </a:cubicBezTo>
                <a:cubicBezTo>
                  <a:pt x="11339" y="4802"/>
                  <a:pt x="11195" y="4892"/>
                  <a:pt x="10615" y="4955"/>
                </a:cubicBezTo>
                <a:cubicBezTo>
                  <a:pt x="10075" y="5013"/>
                  <a:pt x="9916" y="4962"/>
                  <a:pt x="9878" y="4728"/>
                </a:cubicBezTo>
                <a:cubicBezTo>
                  <a:pt x="9852" y="4563"/>
                  <a:pt x="9841" y="3641"/>
                  <a:pt x="9855" y="2680"/>
                </a:cubicBezTo>
                <a:lnTo>
                  <a:pt x="9880" y="933"/>
                </a:lnTo>
                <a:lnTo>
                  <a:pt x="10555" y="873"/>
                </a:lnTo>
                <a:close/>
                <a:moveTo>
                  <a:pt x="13973" y="1999"/>
                </a:moveTo>
                <a:cubicBezTo>
                  <a:pt x="14076" y="1962"/>
                  <a:pt x="14645" y="5778"/>
                  <a:pt x="14575" y="6045"/>
                </a:cubicBezTo>
                <a:cubicBezTo>
                  <a:pt x="14499" y="6341"/>
                  <a:pt x="13410" y="6269"/>
                  <a:pt x="13363" y="5966"/>
                </a:cubicBezTo>
                <a:cubicBezTo>
                  <a:pt x="13311" y="5622"/>
                  <a:pt x="13861" y="2038"/>
                  <a:pt x="13973" y="1999"/>
                </a:cubicBezTo>
                <a:close/>
                <a:moveTo>
                  <a:pt x="628" y="13295"/>
                </a:moveTo>
                <a:lnTo>
                  <a:pt x="537" y="13660"/>
                </a:lnTo>
                <a:lnTo>
                  <a:pt x="306" y="14647"/>
                </a:lnTo>
                <a:lnTo>
                  <a:pt x="37" y="15802"/>
                </a:lnTo>
                <a:cubicBezTo>
                  <a:pt x="27" y="15859"/>
                  <a:pt x="0" y="15975"/>
                  <a:pt x="0" y="15994"/>
                </a:cubicBezTo>
                <a:cubicBezTo>
                  <a:pt x="0" y="16031"/>
                  <a:pt x="75" y="16366"/>
                  <a:pt x="147" y="16690"/>
                </a:cubicBezTo>
                <a:lnTo>
                  <a:pt x="650" y="18807"/>
                </a:lnTo>
                <a:lnTo>
                  <a:pt x="1142" y="20870"/>
                </a:lnTo>
                <a:lnTo>
                  <a:pt x="1319" y="21600"/>
                </a:lnTo>
                <a:lnTo>
                  <a:pt x="1489" y="21600"/>
                </a:lnTo>
                <a:lnTo>
                  <a:pt x="2026" y="21556"/>
                </a:lnTo>
                <a:lnTo>
                  <a:pt x="2715" y="21496"/>
                </a:lnTo>
                <a:lnTo>
                  <a:pt x="2998" y="20342"/>
                </a:lnTo>
                <a:cubicBezTo>
                  <a:pt x="3158" y="19690"/>
                  <a:pt x="3279" y="19087"/>
                  <a:pt x="3291" y="18901"/>
                </a:cubicBezTo>
                <a:cubicBezTo>
                  <a:pt x="3279" y="18734"/>
                  <a:pt x="3085" y="17818"/>
                  <a:pt x="2835" y="16714"/>
                </a:cubicBezTo>
                <a:cubicBezTo>
                  <a:pt x="2775" y="16461"/>
                  <a:pt x="2731" y="16260"/>
                  <a:pt x="2666" y="15989"/>
                </a:cubicBezTo>
                <a:lnTo>
                  <a:pt x="2036" y="13393"/>
                </a:lnTo>
                <a:lnTo>
                  <a:pt x="1332" y="13334"/>
                </a:lnTo>
                <a:lnTo>
                  <a:pt x="847" y="13295"/>
                </a:lnTo>
                <a:lnTo>
                  <a:pt x="628" y="13295"/>
                </a:lnTo>
                <a:close/>
                <a:moveTo>
                  <a:pt x="4216" y="13295"/>
                </a:moveTo>
                <a:cubicBezTo>
                  <a:pt x="4190" y="13295"/>
                  <a:pt x="4171" y="13323"/>
                  <a:pt x="4154" y="13403"/>
                </a:cubicBezTo>
                <a:cubicBezTo>
                  <a:pt x="4104" y="13643"/>
                  <a:pt x="4092" y="14325"/>
                  <a:pt x="4092" y="15989"/>
                </a:cubicBezTo>
                <a:cubicBezTo>
                  <a:pt x="4092" y="17654"/>
                  <a:pt x="4104" y="18340"/>
                  <a:pt x="4154" y="18580"/>
                </a:cubicBezTo>
                <a:cubicBezTo>
                  <a:pt x="4163" y="18620"/>
                  <a:pt x="4171" y="18646"/>
                  <a:pt x="4181" y="18664"/>
                </a:cubicBezTo>
                <a:cubicBezTo>
                  <a:pt x="4192" y="18681"/>
                  <a:pt x="4205" y="18693"/>
                  <a:pt x="4218" y="18693"/>
                </a:cubicBezTo>
                <a:cubicBezTo>
                  <a:pt x="4242" y="18693"/>
                  <a:pt x="4261" y="18668"/>
                  <a:pt x="4278" y="18624"/>
                </a:cubicBezTo>
                <a:cubicBezTo>
                  <a:pt x="4295" y="18581"/>
                  <a:pt x="4310" y="18516"/>
                  <a:pt x="4322" y="18422"/>
                </a:cubicBezTo>
                <a:cubicBezTo>
                  <a:pt x="4346" y="18233"/>
                  <a:pt x="4360" y="17937"/>
                  <a:pt x="4369" y="17499"/>
                </a:cubicBezTo>
                <a:lnTo>
                  <a:pt x="4396" y="16305"/>
                </a:lnTo>
                <a:lnTo>
                  <a:pt x="5005" y="16305"/>
                </a:lnTo>
                <a:lnTo>
                  <a:pt x="5606" y="16305"/>
                </a:lnTo>
                <a:lnTo>
                  <a:pt x="5614" y="16305"/>
                </a:lnTo>
                <a:lnTo>
                  <a:pt x="5641" y="17499"/>
                </a:lnTo>
                <a:cubicBezTo>
                  <a:pt x="5659" y="18305"/>
                  <a:pt x="5697" y="18625"/>
                  <a:pt x="5775" y="18674"/>
                </a:cubicBezTo>
                <a:cubicBezTo>
                  <a:pt x="5799" y="18668"/>
                  <a:pt x="5825" y="18667"/>
                  <a:pt x="5841" y="18634"/>
                </a:cubicBezTo>
                <a:cubicBezTo>
                  <a:pt x="5847" y="18622"/>
                  <a:pt x="5851" y="18597"/>
                  <a:pt x="5856" y="18580"/>
                </a:cubicBezTo>
                <a:cubicBezTo>
                  <a:pt x="5856" y="18579"/>
                  <a:pt x="5856" y="18576"/>
                  <a:pt x="5856" y="18575"/>
                </a:cubicBezTo>
                <a:cubicBezTo>
                  <a:pt x="5905" y="18332"/>
                  <a:pt x="5920" y="17645"/>
                  <a:pt x="5920" y="15989"/>
                </a:cubicBezTo>
                <a:cubicBezTo>
                  <a:pt x="5920" y="14335"/>
                  <a:pt x="5907" y="13651"/>
                  <a:pt x="5858" y="13408"/>
                </a:cubicBezTo>
                <a:cubicBezTo>
                  <a:pt x="5855" y="13396"/>
                  <a:pt x="5851" y="13383"/>
                  <a:pt x="5848" y="13374"/>
                </a:cubicBezTo>
                <a:cubicBezTo>
                  <a:pt x="5845" y="13365"/>
                  <a:pt x="5844" y="13356"/>
                  <a:pt x="5841" y="13349"/>
                </a:cubicBezTo>
                <a:cubicBezTo>
                  <a:pt x="5841" y="13348"/>
                  <a:pt x="5840" y="13350"/>
                  <a:pt x="5839" y="13349"/>
                </a:cubicBezTo>
                <a:cubicBezTo>
                  <a:pt x="5823" y="13317"/>
                  <a:pt x="5798" y="13320"/>
                  <a:pt x="5775" y="13314"/>
                </a:cubicBezTo>
                <a:cubicBezTo>
                  <a:pt x="5699" y="13360"/>
                  <a:pt x="5658" y="13659"/>
                  <a:pt x="5641" y="14380"/>
                </a:cubicBezTo>
                <a:lnTo>
                  <a:pt x="5614" y="15471"/>
                </a:lnTo>
                <a:lnTo>
                  <a:pt x="5608" y="15471"/>
                </a:lnTo>
                <a:lnTo>
                  <a:pt x="5005" y="15471"/>
                </a:lnTo>
                <a:lnTo>
                  <a:pt x="4396" y="15471"/>
                </a:lnTo>
                <a:lnTo>
                  <a:pt x="4369" y="14380"/>
                </a:lnTo>
                <a:cubicBezTo>
                  <a:pt x="4350" y="13596"/>
                  <a:pt x="4307" y="13295"/>
                  <a:pt x="4216" y="13295"/>
                </a:cubicBezTo>
                <a:close/>
                <a:moveTo>
                  <a:pt x="6835" y="13295"/>
                </a:moveTo>
                <a:cubicBezTo>
                  <a:pt x="6821" y="13295"/>
                  <a:pt x="6808" y="13303"/>
                  <a:pt x="6797" y="13319"/>
                </a:cubicBezTo>
                <a:cubicBezTo>
                  <a:pt x="6787" y="13336"/>
                  <a:pt x="6775" y="13356"/>
                  <a:pt x="6766" y="13393"/>
                </a:cubicBezTo>
                <a:cubicBezTo>
                  <a:pt x="6749" y="13469"/>
                  <a:pt x="6737" y="13595"/>
                  <a:pt x="6727" y="13793"/>
                </a:cubicBezTo>
                <a:cubicBezTo>
                  <a:pt x="6708" y="14185"/>
                  <a:pt x="6704" y="14858"/>
                  <a:pt x="6704" y="15989"/>
                </a:cubicBezTo>
                <a:cubicBezTo>
                  <a:pt x="6704" y="17685"/>
                  <a:pt x="6714" y="18360"/>
                  <a:pt x="6766" y="18590"/>
                </a:cubicBezTo>
                <a:cubicBezTo>
                  <a:pt x="6784" y="18666"/>
                  <a:pt x="6807" y="18693"/>
                  <a:pt x="6835" y="18693"/>
                </a:cubicBezTo>
                <a:cubicBezTo>
                  <a:pt x="6944" y="18693"/>
                  <a:pt x="6965" y="18251"/>
                  <a:pt x="6965" y="15989"/>
                </a:cubicBezTo>
                <a:cubicBezTo>
                  <a:pt x="6965" y="14010"/>
                  <a:pt x="6947" y="13434"/>
                  <a:pt x="6870" y="13319"/>
                </a:cubicBezTo>
                <a:cubicBezTo>
                  <a:pt x="6859" y="13303"/>
                  <a:pt x="6848" y="13295"/>
                  <a:pt x="6835" y="13295"/>
                </a:cubicBezTo>
                <a:close/>
                <a:moveTo>
                  <a:pt x="7834" y="13295"/>
                </a:moveTo>
                <a:lnTo>
                  <a:pt x="7834" y="15989"/>
                </a:lnTo>
                <a:lnTo>
                  <a:pt x="7834" y="18693"/>
                </a:lnTo>
                <a:lnTo>
                  <a:pt x="8348" y="18693"/>
                </a:lnTo>
                <a:cubicBezTo>
                  <a:pt x="8590" y="18693"/>
                  <a:pt x="8777" y="18632"/>
                  <a:pt x="8918" y="18501"/>
                </a:cubicBezTo>
                <a:cubicBezTo>
                  <a:pt x="8920" y="18499"/>
                  <a:pt x="8922" y="18498"/>
                  <a:pt x="8924" y="18496"/>
                </a:cubicBezTo>
                <a:cubicBezTo>
                  <a:pt x="8929" y="18491"/>
                  <a:pt x="8933" y="18487"/>
                  <a:pt x="8939" y="18481"/>
                </a:cubicBezTo>
                <a:cubicBezTo>
                  <a:pt x="8954" y="18466"/>
                  <a:pt x="8966" y="18439"/>
                  <a:pt x="8980" y="18422"/>
                </a:cubicBezTo>
                <a:cubicBezTo>
                  <a:pt x="9020" y="18356"/>
                  <a:pt x="9059" y="18281"/>
                  <a:pt x="9102" y="18180"/>
                </a:cubicBezTo>
                <a:cubicBezTo>
                  <a:pt x="9153" y="18057"/>
                  <a:pt x="9187" y="17928"/>
                  <a:pt x="9219" y="17795"/>
                </a:cubicBezTo>
                <a:cubicBezTo>
                  <a:pt x="9247" y="17615"/>
                  <a:pt x="9263" y="17407"/>
                  <a:pt x="9263" y="17164"/>
                </a:cubicBezTo>
                <a:cubicBezTo>
                  <a:pt x="9263" y="16836"/>
                  <a:pt x="9236" y="16580"/>
                  <a:pt x="9188" y="16384"/>
                </a:cubicBezTo>
                <a:cubicBezTo>
                  <a:pt x="9169" y="16325"/>
                  <a:pt x="9151" y="16266"/>
                  <a:pt x="9126" y="16211"/>
                </a:cubicBezTo>
                <a:cubicBezTo>
                  <a:pt x="9094" y="16138"/>
                  <a:pt x="9071" y="16087"/>
                  <a:pt x="9050" y="16033"/>
                </a:cubicBezTo>
                <a:cubicBezTo>
                  <a:pt x="8943" y="15832"/>
                  <a:pt x="8950" y="15755"/>
                  <a:pt x="9077" y="15422"/>
                </a:cubicBezTo>
                <a:cubicBezTo>
                  <a:pt x="9118" y="15313"/>
                  <a:pt x="9157" y="15157"/>
                  <a:pt x="9184" y="14987"/>
                </a:cubicBezTo>
                <a:cubicBezTo>
                  <a:pt x="9184" y="14986"/>
                  <a:pt x="9184" y="14983"/>
                  <a:pt x="9184" y="14982"/>
                </a:cubicBezTo>
                <a:cubicBezTo>
                  <a:pt x="9197" y="14902"/>
                  <a:pt x="9197" y="14821"/>
                  <a:pt x="9205" y="14741"/>
                </a:cubicBezTo>
                <a:cubicBezTo>
                  <a:pt x="9214" y="14630"/>
                  <a:pt x="9223" y="14521"/>
                  <a:pt x="9223" y="14410"/>
                </a:cubicBezTo>
                <a:cubicBezTo>
                  <a:pt x="9222" y="14342"/>
                  <a:pt x="9221" y="14279"/>
                  <a:pt x="9215" y="14217"/>
                </a:cubicBezTo>
                <a:cubicBezTo>
                  <a:pt x="9215" y="14213"/>
                  <a:pt x="9215" y="14207"/>
                  <a:pt x="9215" y="14203"/>
                </a:cubicBezTo>
                <a:cubicBezTo>
                  <a:pt x="9215" y="14200"/>
                  <a:pt x="9213" y="14200"/>
                  <a:pt x="9213" y="14198"/>
                </a:cubicBezTo>
                <a:cubicBezTo>
                  <a:pt x="9147" y="13594"/>
                  <a:pt x="8857" y="13295"/>
                  <a:pt x="8338" y="13295"/>
                </a:cubicBezTo>
                <a:lnTo>
                  <a:pt x="7834" y="13295"/>
                </a:lnTo>
                <a:close/>
                <a:moveTo>
                  <a:pt x="10012" y="13295"/>
                </a:moveTo>
                <a:lnTo>
                  <a:pt x="10012" y="15989"/>
                </a:lnTo>
                <a:lnTo>
                  <a:pt x="10012" y="18693"/>
                </a:lnTo>
                <a:lnTo>
                  <a:pt x="10578" y="18693"/>
                </a:lnTo>
                <a:cubicBezTo>
                  <a:pt x="10741" y="18693"/>
                  <a:pt x="10871" y="18669"/>
                  <a:pt x="10964" y="18634"/>
                </a:cubicBezTo>
                <a:cubicBezTo>
                  <a:pt x="11057" y="18599"/>
                  <a:pt x="11112" y="18547"/>
                  <a:pt x="11129" y="18496"/>
                </a:cubicBezTo>
                <a:cubicBezTo>
                  <a:pt x="11138" y="18470"/>
                  <a:pt x="11137" y="18448"/>
                  <a:pt x="11125" y="18422"/>
                </a:cubicBezTo>
                <a:cubicBezTo>
                  <a:pt x="11090" y="18344"/>
                  <a:pt x="10961" y="18270"/>
                  <a:pt x="10729" y="18234"/>
                </a:cubicBezTo>
                <a:lnTo>
                  <a:pt x="10318" y="18175"/>
                </a:lnTo>
                <a:lnTo>
                  <a:pt x="10318" y="17238"/>
                </a:lnTo>
                <a:lnTo>
                  <a:pt x="10318" y="16305"/>
                </a:lnTo>
                <a:lnTo>
                  <a:pt x="10665" y="16236"/>
                </a:lnTo>
                <a:cubicBezTo>
                  <a:pt x="10817" y="16206"/>
                  <a:pt x="10922" y="16143"/>
                  <a:pt x="10991" y="16073"/>
                </a:cubicBezTo>
                <a:cubicBezTo>
                  <a:pt x="11031" y="16020"/>
                  <a:pt x="11057" y="15961"/>
                  <a:pt x="11057" y="15885"/>
                </a:cubicBezTo>
                <a:cubicBezTo>
                  <a:pt x="11057" y="15842"/>
                  <a:pt x="11048" y="15803"/>
                  <a:pt x="11034" y="15767"/>
                </a:cubicBezTo>
                <a:cubicBezTo>
                  <a:pt x="10982" y="15687"/>
                  <a:pt x="10884" y="15614"/>
                  <a:pt x="10727" y="15575"/>
                </a:cubicBezTo>
                <a:lnTo>
                  <a:pt x="10318" y="15471"/>
                </a:lnTo>
                <a:lnTo>
                  <a:pt x="10318" y="14642"/>
                </a:lnTo>
                <a:lnTo>
                  <a:pt x="10318" y="13813"/>
                </a:lnTo>
                <a:lnTo>
                  <a:pt x="10729" y="13744"/>
                </a:lnTo>
                <a:cubicBezTo>
                  <a:pt x="10961" y="13708"/>
                  <a:pt x="11090" y="13638"/>
                  <a:pt x="11125" y="13561"/>
                </a:cubicBezTo>
                <a:cubicBezTo>
                  <a:pt x="11184" y="13433"/>
                  <a:pt x="10985" y="13295"/>
                  <a:pt x="10578" y="13295"/>
                </a:cubicBezTo>
                <a:lnTo>
                  <a:pt x="10012" y="13295"/>
                </a:lnTo>
                <a:close/>
                <a:moveTo>
                  <a:pt x="11840" y="13295"/>
                </a:moveTo>
                <a:lnTo>
                  <a:pt x="11840" y="15989"/>
                </a:lnTo>
                <a:cubicBezTo>
                  <a:pt x="11840" y="17685"/>
                  <a:pt x="11851" y="18360"/>
                  <a:pt x="11904" y="18590"/>
                </a:cubicBezTo>
                <a:cubicBezTo>
                  <a:pt x="11912" y="18628"/>
                  <a:pt x="11923" y="18652"/>
                  <a:pt x="11935" y="18669"/>
                </a:cubicBezTo>
                <a:cubicBezTo>
                  <a:pt x="11945" y="18684"/>
                  <a:pt x="11959" y="18693"/>
                  <a:pt x="11972" y="18693"/>
                </a:cubicBezTo>
                <a:cubicBezTo>
                  <a:pt x="12070" y="18693"/>
                  <a:pt x="12102" y="18436"/>
                  <a:pt x="12102" y="17662"/>
                </a:cubicBezTo>
                <a:cubicBezTo>
                  <a:pt x="12102" y="17098"/>
                  <a:pt x="12136" y="16585"/>
                  <a:pt x="12178" y="16522"/>
                </a:cubicBezTo>
                <a:cubicBezTo>
                  <a:pt x="12179" y="16521"/>
                  <a:pt x="12180" y="16528"/>
                  <a:pt x="12180" y="16527"/>
                </a:cubicBezTo>
                <a:cubicBezTo>
                  <a:pt x="12181" y="16526"/>
                  <a:pt x="12182" y="16523"/>
                  <a:pt x="12182" y="16522"/>
                </a:cubicBezTo>
                <a:cubicBezTo>
                  <a:pt x="12227" y="16456"/>
                  <a:pt x="12412" y="16915"/>
                  <a:pt x="12595" y="17544"/>
                </a:cubicBezTo>
                <a:cubicBezTo>
                  <a:pt x="12833" y="18360"/>
                  <a:pt x="12984" y="18687"/>
                  <a:pt x="13126" y="18688"/>
                </a:cubicBezTo>
                <a:cubicBezTo>
                  <a:pt x="13266" y="18690"/>
                  <a:pt x="13296" y="18650"/>
                  <a:pt x="13155" y="18165"/>
                </a:cubicBezTo>
                <a:cubicBezTo>
                  <a:pt x="13112" y="18020"/>
                  <a:pt x="13050" y="17820"/>
                  <a:pt x="12975" y="17583"/>
                </a:cubicBezTo>
                <a:cubicBezTo>
                  <a:pt x="12967" y="17557"/>
                  <a:pt x="12963" y="17546"/>
                  <a:pt x="12955" y="17519"/>
                </a:cubicBezTo>
                <a:cubicBezTo>
                  <a:pt x="12852" y="17196"/>
                  <a:pt x="12786" y="16976"/>
                  <a:pt x="12738" y="16798"/>
                </a:cubicBezTo>
                <a:cubicBezTo>
                  <a:pt x="12669" y="16555"/>
                  <a:pt x="12622" y="16375"/>
                  <a:pt x="12622" y="16334"/>
                </a:cubicBezTo>
                <a:cubicBezTo>
                  <a:pt x="12622" y="16278"/>
                  <a:pt x="12683" y="16179"/>
                  <a:pt x="12758" y="16088"/>
                </a:cubicBezTo>
                <a:cubicBezTo>
                  <a:pt x="12922" y="15851"/>
                  <a:pt x="13019" y="15687"/>
                  <a:pt x="13081" y="15515"/>
                </a:cubicBezTo>
                <a:cubicBezTo>
                  <a:pt x="13081" y="15514"/>
                  <a:pt x="13082" y="15512"/>
                  <a:pt x="13083" y="15510"/>
                </a:cubicBezTo>
                <a:cubicBezTo>
                  <a:pt x="13125" y="15354"/>
                  <a:pt x="13151" y="15173"/>
                  <a:pt x="13169" y="14987"/>
                </a:cubicBezTo>
                <a:cubicBezTo>
                  <a:pt x="13174" y="14883"/>
                  <a:pt x="13180" y="14781"/>
                  <a:pt x="13180" y="14642"/>
                </a:cubicBezTo>
                <a:cubicBezTo>
                  <a:pt x="13180" y="14008"/>
                  <a:pt x="13106" y="13644"/>
                  <a:pt x="12901" y="13457"/>
                </a:cubicBezTo>
                <a:cubicBezTo>
                  <a:pt x="12852" y="13420"/>
                  <a:pt x="12801" y="13381"/>
                  <a:pt x="12717" y="13354"/>
                </a:cubicBezTo>
                <a:cubicBezTo>
                  <a:pt x="12716" y="13353"/>
                  <a:pt x="12714" y="13354"/>
                  <a:pt x="12713" y="13354"/>
                </a:cubicBezTo>
                <a:cubicBezTo>
                  <a:pt x="12676" y="13342"/>
                  <a:pt x="12631" y="13343"/>
                  <a:pt x="12591" y="13334"/>
                </a:cubicBezTo>
                <a:cubicBezTo>
                  <a:pt x="12504" y="13316"/>
                  <a:pt x="12416" y="13295"/>
                  <a:pt x="12325" y="13295"/>
                </a:cubicBezTo>
                <a:lnTo>
                  <a:pt x="11840" y="13295"/>
                </a:lnTo>
                <a:close/>
                <a:moveTo>
                  <a:pt x="13929" y="13295"/>
                </a:moveTo>
                <a:lnTo>
                  <a:pt x="13929" y="15979"/>
                </a:lnTo>
                <a:lnTo>
                  <a:pt x="13929" y="15989"/>
                </a:lnTo>
                <a:cubicBezTo>
                  <a:pt x="13929" y="17104"/>
                  <a:pt x="13935" y="17779"/>
                  <a:pt x="13954" y="18175"/>
                </a:cubicBezTo>
                <a:cubicBezTo>
                  <a:pt x="13963" y="18373"/>
                  <a:pt x="13976" y="18506"/>
                  <a:pt x="13993" y="18585"/>
                </a:cubicBezTo>
                <a:cubicBezTo>
                  <a:pt x="13996" y="18597"/>
                  <a:pt x="13999" y="18605"/>
                  <a:pt x="14001" y="18614"/>
                </a:cubicBezTo>
                <a:cubicBezTo>
                  <a:pt x="14008" y="18637"/>
                  <a:pt x="14016" y="18657"/>
                  <a:pt x="14024" y="18669"/>
                </a:cubicBezTo>
                <a:cubicBezTo>
                  <a:pt x="14035" y="18685"/>
                  <a:pt x="14046" y="18693"/>
                  <a:pt x="14059" y="18693"/>
                </a:cubicBezTo>
                <a:cubicBezTo>
                  <a:pt x="14112" y="18692"/>
                  <a:pt x="14143" y="18534"/>
                  <a:pt x="14167" y="18220"/>
                </a:cubicBezTo>
                <a:cubicBezTo>
                  <a:pt x="14183" y="17938"/>
                  <a:pt x="14191" y="17534"/>
                  <a:pt x="14191" y="16833"/>
                </a:cubicBezTo>
                <a:cubicBezTo>
                  <a:pt x="14191" y="15812"/>
                  <a:pt x="14226" y="14921"/>
                  <a:pt x="14272" y="14854"/>
                </a:cubicBezTo>
                <a:cubicBezTo>
                  <a:pt x="14317" y="14787"/>
                  <a:pt x="14575" y="15626"/>
                  <a:pt x="14844" y="16714"/>
                </a:cubicBezTo>
                <a:cubicBezTo>
                  <a:pt x="15040" y="17509"/>
                  <a:pt x="15168" y="17990"/>
                  <a:pt x="15269" y="18284"/>
                </a:cubicBezTo>
                <a:cubicBezTo>
                  <a:pt x="15363" y="18526"/>
                  <a:pt x="15440" y="18629"/>
                  <a:pt x="15527" y="18654"/>
                </a:cubicBezTo>
                <a:lnTo>
                  <a:pt x="15659" y="18693"/>
                </a:lnTo>
                <a:lnTo>
                  <a:pt x="15759" y="18693"/>
                </a:lnTo>
                <a:lnTo>
                  <a:pt x="15759" y="16004"/>
                </a:lnTo>
                <a:cubicBezTo>
                  <a:pt x="15759" y="15997"/>
                  <a:pt x="15759" y="15996"/>
                  <a:pt x="15759" y="15989"/>
                </a:cubicBezTo>
                <a:cubicBezTo>
                  <a:pt x="15759" y="14865"/>
                  <a:pt x="15753" y="14185"/>
                  <a:pt x="15734" y="13793"/>
                </a:cubicBezTo>
                <a:cubicBezTo>
                  <a:pt x="15724" y="13596"/>
                  <a:pt x="15710" y="13475"/>
                  <a:pt x="15693" y="13398"/>
                </a:cubicBezTo>
                <a:cubicBezTo>
                  <a:pt x="15684" y="13362"/>
                  <a:pt x="15676" y="13336"/>
                  <a:pt x="15666" y="13319"/>
                </a:cubicBezTo>
                <a:cubicBezTo>
                  <a:pt x="15660" y="13310"/>
                  <a:pt x="15654" y="13308"/>
                  <a:pt x="15647" y="13304"/>
                </a:cubicBezTo>
                <a:cubicBezTo>
                  <a:pt x="15641" y="13301"/>
                  <a:pt x="15635" y="13295"/>
                  <a:pt x="15629" y="13295"/>
                </a:cubicBezTo>
                <a:cubicBezTo>
                  <a:pt x="15575" y="13296"/>
                  <a:pt x="15542" y="13459"/>
                  <a:pt x="15519" y="13783"/>
                </a:cubicBezTo>
                <a:cubicBezTo>
                  <a:pt x="15504" y="14051"/>
                  <a:pt x="15496" y="14410"/>
                  <a:pt x="15496" y="15046"/>
                </a:cubicBezTo>
                <a:cubicBezTo>
                  <a:pt x="15496" y="16011"/>
                  <a:pt x="15463" y="16849"/>
                  <a:pt x="15420" y="16912"/>
                </a:cubicBezTo>
                <a:cubicBezTo>
                  <a:pt x="15412" y="16923"/>
                  <a:pt x="15390" y="16878"/>
                  <a:pt x="15370" y="16838"/>
                </a:cubicBezTo>
                <a:cubicBezTo>
                  <a:pt x="15370" y="16838"/>
                  <a:pt x="15371" y="16847"/>
                  <a:pt x="15370" y="16848"/>
                </a:cubicBezTo>
                <a:cubicBezTo>
                  <a:pt x="15324" y="16862"/>
                  <a:pt x="15089" y="16092"/>
                  <a:pt x="14848" y="15135"/>
                </a:cubicBezTo>
                <a:cubicBezTo>
                  <a:pt x="14488" y="13707"/>
                  <a:pt x="14365" y="13383"/>
                  <a:pt x="14169" y="13329"/>
                </a:cubicBezTo>
                <a:lnTo>
                  <a:pt x="14030" y="13295"/>
                </a:lnTo>
                <a:lnTo>
                  <a:pt x="13929" y="13295"/>
                </a:lnTo>
                <a:close/>
                <a:moveTo>
                  <a:pt x="19153" y="13295"/>
                </a:moveTo>
                <a:cubicBezTo>
                  <a:pt x="18854" y="13295"/>
                  <a:pt x="18602" y="13333"/>
                  <a:pt x="18470" y="13393"/>
                </a:cubicBezTo>
                <a:cubicBezTo>
                  <a:pt x="18448" y="13409"/>
                  <a:pt x="18417" y="13422"/>
                  <a:pt x="18404" y="13443"/>
                </a:cubicBezTo>
                <a:cubicBezTo>
                  <a:pt x="18388" y="13467"/>
                  <a:pt x="18388" y="13500"/>
                  <a:pt x="18383" y="13531"/>
                </a:cubicBezTo>
                <a:cubicBezTo>
                  <a:pt x="18414" y="13623"/>
                  <a:pt x="18521" y="13713"/>
                  <a:pt x="18653" y="13744"/>
                </a:cubicBezTo>
                <a:lnTo>
                  <a:pt x="18936" y="13813"/>
                </a:lnTo>
                <a:lnTo>
                  <a:pt x="18959" y="16251"/>
                </a:lnTo>
                <a:cubicBezTo>
                  <a:pt x="18973" y="17614"/>
                  <a:pt x="18993" y="18238"/>
                  <a:pt x="19037" y="18506"/>
                </a:cubicBezTo>
                <a:cubicBezTo>
                  <a:pt x="19045" y="18540"/>
                  <a:pt x="19049" y="18599"/>
                  <a:pt x="19058" y="18619"/>
                </a:cubicBezTo>
                <a:cubicBezTo>
                  <a:pt x="19059" y="18623"/>
                  <a:pt x="19061" y="18626"/>
                  <a:pt x="19062" y="18629"/>
                </a:cubicBezTo>
                <a:cubicBezTo>
                  <a:pt x="19080" y="18664"/>
                  <a:pt x="19105" y="18673"/>
                  <a:pt x="19130" y="18679"/>
                </a:cubicBezTo>
                <a:cubicBezTo>
                  <a:pt x="19213" y="18607"/>
                  <a:pt x="19240" y="18078"/>
                  <a:pt x="19258" y="16354"/>
                </a:cubicBezTo>
                <a:lnTo>
                  <a:pt x="19283" y="14020"/>
                </a:lnTo>
                <a:lnTo>
                  <a:pt x="19609" y="13956"/>
                </a:lnTo>
                <a:cubicBezTo>
                  <a:pt x="19716" y="13935"/>
                  <a:pt x="19798" y="13889"/>
                  <a:pt x="19853" y="13828"/>
                </a:cubicBezTo>
                <a:cubicBezTo>
                  <a:pt x="19879" y="13799"/>
                  <a:pt x="19897" y="13766"/>
                  <a:pt x="19911" y="13729"/>
                </a:cubicBezTo>
                <a:cubicBezTo>
                  <a:pt x="19912" y="13726"/>
                  <a:pt x="19916" y="13727"/>
                  <a:pt x="19917" y="13724"/>
                </a:cubicBezTo>
                <a:cubicBezTo>
                  <a:pt x="19918" y="13723"/>
                  <a:pt x="19917" y="13720"/>
                  <a:pt x="19917" y="13719"/>
                </a:cubicBezTo>
                <a:cubicBezTo>
                  <a:pt x="19930" y="13679"/>
                  <a:pt x="19936" y="13637"/>
                  <a:pt x="19936" y="13591"/>
                </a:cubicBezTo>
                <a:cubicBezTo>
                  <a:pt x="19936" y="13353"/>
                  <a:pt x="19777" y="13295"/>
                  <a:pt x="19153" y="13295"/>
                </a:cubicBezTo>
                <a:close/>
                <a:moveTo>
                  <a:pt x="20458" y="13295"/>
                </a:moveTo>
                <a:lnTo>
                  <a:pt x="20458" y="15989"/>
                </a:lnTo>
                <a:lnTo>
                  <a:pt x="20458" y="18693"/>
                </a:lnTo>
                <a:lnTo>
                  <a:pt x="21024" y="18693"/>
                </a:lnTo>
                <a:cubicBezTo>
                  <a:pt x="21176" y="18693"/>
                  <a:pt x="21310" y="18669"/>
                  <a:pt x="21410" y="18634"/>
                </a:cubicBezTo>
                <a:cubicBezTo>
                  <a:pt x="21411" y="18634"/>
                  <a:pt x="21411" y="18634"/>
                  <a:pt x="21412" y="18634"/>
                </a:cubicBezTo>
                <a:cubicBezTo>
                  <a:pt x="21546" y="18583"/>
                  <a:pt x="21600" y="18502"/>
                  <a:pt x="21571" y="18427"/>
                </a:cubicBezTo>
                <a:cubicBezTo>
                  <a:pt x="21569" y="18424"/>
                  <a:pt x="21571" y="18420"/>
                  <a:pt x="21569" y="18417"/>
                </a:cubicBezTo>
                <a:cubicBezTo>
                  <a:pt x="21559" y="18397"/>
                  <a:pt x="21541" y="18381"/>
                  <a:pt x="21519" y="18363"/>
                </a:cubicBezTo>
                <a:cubicBezTo>
                  <a:pt x="21513" y="18358"/>
                  <a:pt x="21508" y="18353"/>
                  <a:pt x="21501" y="18348"/>
                </a:cubicBezTo>
                <a:cubicBezTo>
                  <a:pt x="21484" y="18336"/>
                  <a:pt x="21439" y="18329"/>
                  <a:pt x="21416" y="18318"/>
                </a:cubicBezTo>
                <a:cubicBezTo>
                  <a:pt x="21365" y="18299"/>
                  <a:pt x="21317" y="18274"/>
                  <a:pt x="21253" y="18274"/>
                </a:cubicBezTo>
                <a:cubicBezTo>
                  <a:pt x="21164" y="18274"/>
                  <a:pt x="21095" y="18251"/>
                  <a:pt x="21030" y="18215"/>
                </a:cubicBezTo>
                <a:lnTo>
                  <a:pt x="20764" y="18175"/>
                </a:lnTo>
                <a:lnTo>
                  <a:pt x="20764" y="17721"/>
                </a:lnTo>
                <a:cubicBezTo>
                  <a:pt x="20733" y="17532"/>
                  <a:pt x="20725" y="17294"/>
                  <a:pt x="20737" y="16991"/>
                </a:cubicBezTo>
                <a:cubicBezTo>
                  <a:pt x="20744" y="16817"/>
                  <a:pt x="20751" y="16695"/>
                  <a:pt x="20764" y="16596"/>
                </a:cubicBezTo>
                <a:lnTo>
                  <a:pt x="20764" y="16305"/>
                </a:lnTo>
                <a:lnTo>
                  <a:pt x="21177" y="16241"/>
                </a:lnTo>
                <a:cubicBezTo>
                  <a:pt x="21459" y="16197"/>
                  <a:pt x="21592" y="16083"/>
                  <a:pt x="21592" y="15885"/>
                </a:cubicBezTo>
                <a:cubicBezTo>
                  <a:pt x="21592" y="15688"/>
                  <a:pt x="21459" y="15578"/>
                  <a:pt x="21177" y="15535"/>
                </a:cubicBezTo>
                <a:lnTo>
                  <a:pt x="20764" y="15471"/>
                </a:lnTo>
                <a:lnTo>
                  <a:pt x="20764" y="15214"/>
                </a:lnTo>
                <a:cubicBezTo>
                  <a:pt x="20750" y="15129"/>
                  <a:pt x="20742" y="15019"/>
                  <a:pt x="20735" y="14874"/>
                </a:cubicBezTo>
                <a:cubicBezTo>
                  <a:pt x="20721" y="14589"/>
                  <a:pt x="20730" y="14379"/>
                  <a:pt x="20764" y="14222"/>
                </a:cubicBezTo>
                <a:lnTo>
                  <a:pt x="20764" y="13813"/>
                </a:lnTo>
                <a:lnTo>
                  <a:pt x="21177" y="13744"/>
                </a:lnTo>
                <a:cubicBezTo>
                  <a:pt x="21462" y="13700"/>
                  <a:pt x="21583" y="13601"/>
                  <a:pt x="21575" y="13507"/>
                </a:cubicBezTo>
                <a:cubicBezTo>
                  <a:pt x="21573" y="13496"/>
                  <a:pt x="21572" y="13482"/>
                  <a:pt x="21569" y="13472"/>
                </a:cubicBezTo>
                <a:cubicBezTo>
                  <a:pt x="21526" y="13375"/>
                  <a:pt x="21338" y="13295"/>
                  <a:pt x="21024" y="13295"/>
                </a:cubicBezTo>
                <a:lnTo>
                  <a:pt x="20458" y="13295"/>
                </a:lnTo>
                <a:close/>
                <a:moveTo>
                  <a:pt x="17227" y="13329"/>
                </a:moveTo>
                <a:cubicBezTo>
                  <a:pt x="17105" y="13456"/>
                  <a:pt x="16997" y="14031"/>
                  <a:pt x="16706" y="15994"/>
                </a:cubicBezTo>
                <a:cubicBezTo>
                  <a:pt x="16380" y="18196"/>
                  <a:pt x="16334" y="18674"/>
                  <a:pt x="16444" y="18688"/>
                </a:cubicBezTo>
                <a:cubicBezTo>
                  <a:pt x="16480" y="18685"/>
                  <a:pt x="16519" y="18635"/>
                  <a:pt x="16556" y="18555"/>
                </a:cubicBezTo>
                <a:cubicBezTo>
                  <a:pt x="16563" y="18539"/>
                  <a:pt x="16571" y="18525"/>
                  <a:pt x="16578" y="18506"/>
                </a:cubicBezTo>
                <a:cubicBezTo>
                  <a:pt x="16622" y="18393"/>
                  <a:pt x="16661" y="18238"/>
                  <a:pt x="16688" y="18067"/>
                </a:cubicBezTo>
                <a:cubicBezTo>
                  <a:pt x="16711" y="17917"/>
                  <a:pt x="16732" y="17808"/>
                  <a:pt x="16756" y="17721"/>
                </a:cubicBezTo>
                <a:cubicBezTo>
                  <a:pt x="16802" y="17551"/>
                  <a:pt x="16865" y="17484"/>
                  <a:pt x="17004" y="17460"/>
                </a:cubicBezTo>
                <a:cubicBezTo>
                  <a:pt x="17074" y="17447"/>
                  <a:pt x="17165" y="17445"/>
                  <a:pt x="17282" y="17445"/>
                </a:cubicBezTo>
                <a:cubicBezTo>
                  <a:pt x="17517" y="17445"/>
                  <a:pt x="17640" y="17452"/>
                  <a:pt x="17718" y="17534"/>
                </a:cubicBezTo>
                <a:cubicBezTo>
                  <a:pt x="17757" y="17575"/>
                  <a:pt x="17784" y="17635"/>
                  <a:pt x="17807" y="17721"/>
                </a:cubicBezTo>
                <a:cubicBezTo>
                  <a:pt x="17830" y="17808"/>
                  <a:pt x="17851" y="17917"/>
                  <a:pt x="17875" y="18067"/>
                </a:cubicBezTo>
                <a:cubicBezTo>
                  <a:pt x="17906" y="18261"/>
                  <a:pt x="17943" y="18418"/>
                  <a:pt x="17989" y="18526"/>
                </a:cubicBezTo>
                <a:cubicBezTo>
                  <a:pt x="18033" y="18632"/>
                  <a:pt x="18086" y="18692"/>
                  <a:pt x="18137" y="18693"/>
                </a:cubicBezTo>
                <a:cubicBezTo>
                  <a:pt x="18206" y="18692"/>
                  <a:pt x="18248" y="18637"/>
                  <a:pt x="18259" y="18550"/>
                </a:cubicBezTo>
                <a:cubicBezTo>
                  <a:pt x="18259" y="18508"/>
                  <a:pt x="18259" y="18459"/>
                  <a:pt x="18253" y="18387"/>
                </a:cubicBezTo>
                <a:cubicBezTo>
                  <a:pt x="18253" y="18387"/>
                  <a:pt x="18253" y="18378"/>
                  <a:pt x="18253" y="18378"/>
                </a:cubicBezTo>
                <a:cubicBezTo>
                  <a:pt x="18224" y="18199"/>
                  <a:pt x="18043" y="17033"/>
                  <a:pt x="17842" y="15718"/>
                </a:cubicBezTo>
                <a:cubicBezTo>
                  <a:pt x="17616" y="14239"/>
                  <a:pt x="17509" y="13647"/>
                  <a:pt x="17408" y="13423"/>
                </a:cubicBezTo>
                <a:cubicBezTo>
                  <a:pt x="17376" y="13378"/>
                  <a:pt x="17343" y="13341"/>
                  <a:pt x="17303" y="13329"/>
                </a:cubicBezTo>
                <a:cubicBezTo>
                  <a:pt x="17275" y="13321"/>
                  <a:pt x="17250" y="13327"/>
                  <a:pt x="17227" y="13329"/>
                </a:cubicBezTo>
                <a:close/>
                <a:moveTo>
                  <a:pt x="12378" y="13714"/>
                </a:moveTo>
                <a:cubicBezTo>
                  <a:pt x="12443" y="13718"/>
                  <a:pt x="12521" y="13762"/>
                  <a:pt x="12612" y="13837"/>
                </a:cubicBezTo>
                <a:cubicBezTo>
                  <a:pt x="12870" y="14052"/>
                  <a:pt x="12971" y="14974"/>
                  <a:pt x="12794" y="15486"/>
                </a:cubicBezTo>
                <a:cubicBezTo>
                  <a:pt x="12688" y="15790"/>
                  <a:pt x="12265" y="15895"/>
                  <a:pt x="12160" y="15644"/>
                </a:cubicBezTo>
                <a:cubicBezTo>
                  <a:pt x="12128" y="15567"/>
                  <a:pt x="12102" y="15147"/>
                  <a:pt x="12102" y="14706"/>
                </a:cubicBezTo>
                <a:cubicBezTo>
                  <a:pt x="12102" y="14019"/>
                  <a:pt x="12184" y="13701"/>
                  <a:pt x="12378" y="13714"/>
                </a:cubicBezTo>
                <a:close/>
                <a:moveTo>
                  <a:pt x="8377" y="13719"/>
                </a:moveTo>
                <a:cubicBezTo>
                  <a:pt x="8440" y="13723"/>
                  <a:pt x="8514" y="13756"/>
                  <a:pt x="8598" y="13828"/>
                </a:cubicBezTo>
                <a:cubicBezTo>
                  <a:pt x="8940" y="14119"/>
                  <a:pt x="9036" y="14633"/>
                  <a:pt x="8841" y="15145"/>
                </a:cubicBezTo>
                <a:cubicBezTo>
                  <a:pt x="8686" y="15554"/>
                  <a:pt x="8276" y="15728"/>
                  <a:pt x="8154" y="15436"/>
                </a:cubicBezTo>
                <a:cubicBezTo>
                  <a:pt x="8122" y="15360"/>
                  <a:pt x="8096" y="14987"/>
                  <a:pt x="8096" y="14602"/>
                </a:cubicBezTo>
                <a:cubicBezTo>
                  <a:pt x="8096" y="14000"/>
                  <a:pt x="8188" y="13707"/>
                  <a:pt x="8377" y="13719"/>
                </a:cubicBezTo>
                <a:close/>
                <a:moveTo>
                  <a:pt x="17280" y="14227"/>
                </a:moveTo>
                <a:cubicBezTo>
                  <a:pt x="17378" y="14225"/>
                  <a:pt x="17762" y="16632"/>
                  <a:pt x="17702" y="16872"/>
                </a:cubicBezTo>
                <a:cubicBezTo>
                  <a:pt x="17680" y="16958"/>
                  <a:pt x="17492" y="17030"/>
                  <a:pt x="17282" y="17030"/>
                </a:cubicBezTo>
                <a:cubicBezTo>
                  <a:pt x="17073" y="17030"/>
                  <a:pt x="16883" y="16958"/>
                  <a:pt x="16861" y="16872"/>
                </a:cubicBezTo>
                <a:cubicBezTo>
                  <a:pt x="16801" y="16633"/>
                  <a:pt x="17182" y="14230"/>
                  <a:pt x="17280" y="14227"/>
                </a:cubicBezTo>
                <a:close/>
                <a:moveTo>
                  <a:pt x="1912" y="16033"/>
                </a:moveTo>
                <a:cubicBezTo>
                  <a:pt x="2264" y="16000"/>
                  <a:pt x="2581" y="16049"/>
                  <a:pt x="2620" y="16142"/>
                </a:cubicBezTo>
                <a:cubicBezTo>
                  <a:pt x="2659" y="16235"/>
                  <a:pt x="2538" y="16891"/>
                  <a:pt x="2350" y="17603"/>
                </a:cubicBezTo>
                <a:lnTo>
                  <a:pt x="2007" y="18901"/>
                </a:lnTo>
                <a:lnTo>
                  <a:pt x="1400" y="18901"/>
                </a:lnTo>
                <a:cubicBezTo>
                  <a:pt x="1066" y="18901"/>
                  <a:pt x="768" y="18806"/>
                  <a:pt x="739" y="18693"/>
                </a:cubicBezTo>
                <a:cubicBezTo>
                  <a:pt x="710" y="18581"/>
                  <a:pt x="820" y="17950"/>
                  <a:pt x="981" y="17292"/>
                </a:cubicBezTo>
                <a:lnTo>
                  <a:pt x="1272" y="16098"/>
                </a:lnTo>
                <a:lnTo>
                  <a:pt x="1912" y="16033"/>
                </a:lnTo>
                <a:close/>
                <a:moveTo>
                  <a:pt x="8429" y="16241"/>
                </a:moveTo>
                <a:cubicBezTo>
                  <a:pt x="8587" y="16204"/>
                  <a:pt x="8773" y="16282"/>
                  <a:pt x="8841" y="16418"/>
                </a:cubicBezTo>
                <a:cubicBezTo>
                  <a:pt x="9015" y="16762"/>
                  <a:pt x="8997" y="17522"/>
                  <a:pt x="8806" y="17933"/>
                </a:cubicBezTo>
                <a:cubicBezTo>
                  <a:pt x="8612" y="18353"/>
                  <a:pt x="8196" y="18382"/>
                  <a:pt x="8131" y="17983"/>
                </a:cubicBezTo>
                <a:cubicBezTo>
                  <a:pt x="8105" y="17822"/>
                  <a:pt x="8095" y="17383"/>
                  <a:pt x="8111" y="17001"/>
                </a:cubicBezTo>
                <a:cubicBezTo>
                  <a:pt x="8135" y="16382"/>
                  <a:pt x="8172" y="16300"/>
                  <a:pt x="8429" y="16241"/>
                </a:cubicBezTo>
                <a:close/>
              </a:path>
            </a:pathLst>
          </a:custGeom>
          <a:ln w="12700">
            <a:miter lim="400000"/>
          </a:ln>
        </p:spPr>
      </p:pic>
      <p:pic>
        <p:nvPicPr>
          <p:cNvPr id="186" name="607-6074883_nuget-gallery-vault-hashicorp-hd-png-download.png" descr="607-6074883_nuget-gallery-vault-hashicorp-hd-png-download.png"/>
          <p:cNvPicPr>
            <a:picLocks noChangeAspect="1"/>
          </p:cNvPicPr>
          <p:nvPr/>
        </p:nvPicPr>
        <p:blipFill>
          <a:blip r:embed="rId6">
            <a:extLst/>
          </a:blip>
          <a:srcRect l="22588" t="8016" r="22613" b="8493"/>
          <a:stretch>
            <a:fillRect/>
          </a:stretch>
        </p:blipFill>
        <p:spPr>
          <a:xfrm>
            <a:off x="10950424" y="8881200"/>
            <a:ext cx="1747839" cy="1737128"/>
          </a:xfrm>
          <a:custGeom>
            <a:avLst/>
            <a:gdLst/>
            <a:ahLst/>
            <a:cxnLst>
              <a:cxn ang="0">
                <a:pos x="wd2" y="hd2"/>
              </a:cxn>
              <a:cxn ang="5400000">
                <a:pos x="wd2" y="hd2"/>
              </a:cxn>
              <a:cxn ang="10800000">
                <a:pos x="wd2" y="hd2"/>
              </a:cxn>
              <a:cxn ang="16200000">
                <a:pos x="wd2" y="hd2"/>
              </a:cxn>
            </a:cxnLst>
            <a:rect l="0" t="0" r="r" b="b"/>
            <a:pathLst>
              <a:path w="21600" h="21578" fill="norm" stroke="1" extrusionOk="0">
                <a:moveTo>
                  <a:pt x="0" y="0"/>
                </a:moveTo>
                <a:lnTo>
                  <a:pt x="5380" y="10806"/>
                </a:lnTo>
                <a:cubicBezTo>
                  <a:pt x="8340" y="16751"/>
                  <a:pt x="10778" y="21600"/>
                  <a:pt x="10795" y="21578"/>
                </a:cubicBezTo>
                <a:cubicBezTo>
                  <a:pt x="10812" y="21557"/>
                  <a:pt x="13247" y="16690"/>
                  <a:pt x="16210" y="10767"/>
                </a:cubicBezTo>
                <a:lnTo>
                  <a:pt x="21600" y="0"/>
                </a:lnTo>
                <a:lnTo>
                  <a:pt x="10800" y="0"/>
                </a:lnTo>
                <a:lnTo>
                  <a:pt x="0" y="0"/>
                </a:lnTo>
                <a:close/>
              </a:path>
            </a:pathLst>
          </a:cu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2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26" name="Tecnologie Utilizzate - Vaul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Vault</a:t>
            </a:r>
          </a:p>
        </p:txBody>
      </p:sp>
      <p:pic>
        <p:nvPicPr>
          <p:cNvPr id="52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29" name="Hashicorp Vault è un software di “Identity-based secret and encryption management” che permette di conservare in modo sicuro dei segreti utilizzati dalla WebApp.…"/>
          <p:cNvSpPr txBox="1"/>
          <p:nvPr/>
        </p:nvSpPr>
        <p:spPr>
          <a:xfrm>
            <a:off x="708821" y="3263303"/>
            <a:ext cx="22966358" cy="1110145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Hashicorp </a:t>
            </a:r>
            <a:r>
              <a:rPr b="1"/>
              <a:t>Vault</a:t>
            </a:r>
            <a:r>
              <a:t> è un software di “</a:t>
            </a:r>
            <a:r>
              <a:rPr b="1"/>
              <a:t>Identity-based secret and encryption management</a:t>
            </a:r>
            <a:r>
              <a:t>” che permette di conservare in modo sicuro dei segreti utilizzati dalla WebApp.</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Il funzionamento prevede l’esecuzione di un server con il quale l’applicazione interagisce opportunamente. </a:t>
            </a:r>
          </a:p>
          <a:p>
            <a:pPr algn="l" defTabSz="457200">
              <a:spcBef>
                <a:spcPts val="1200"/>
              </a:spcBef>
              <a:defRPr sz="4500">
                <a:solidFill>
                  <a:srgbClr val="000000"/>
                </a:solidFill>
                <a:latin typeface="American Typewriter"/>
                <a:ea typeface="American Typewriter"/>
                <a:cs typeface="American Typewriter"/>
                <a:sym typeface="American Typewriter"/>
              </a:defRPr>
            </a:pPr>
            <a:br/>
            <a:r>
              <a:t>Nonostante Hashicorp si riferisca al servizio come architettura a Plug-in, l’utilizzo sfrutta in realtà un architettura Client-Server:</a:t>
            </a:r>
          </a:p>
          <a:p>
            <a:pPr algn="l" defTabSz="457200">
              <a:spcBef>
                <a:spcPts val="1200"/>
              </a:spcBef>
              <a:defRPr sz="4500">
                <a:solidFill>
                  <a:srgbClr val="000000"/>
                </a:solidFill>
                <a:latin typeface="American Typewriter"/>
                <a:ea typeface="American Typewriter"/>
                <a:cs typeface="American Typewriter"/>
                <a:sym typeface="American Typewriter"/>
              </a:defRPr>
            </a:pPr>
            <a:r>
              <a:t>Il client, e in questo caso la nostra WebApp, tramite l’utilizzo di opportuni metodi, richiede al Server un servizio.</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3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32" name="Tecnologie Utilizzate - Vaul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Vault</a:t>
            </a:r>
          </a:p>
        </p:txBody>
      </p:sp>
      <p:pic>
        <p:nvPicPr>
          <p:cNvPr id="53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35" name="L’immagine ufficiale di Vault è stata scaricata da docker hub (v. 1.12.2).…"/>
          <p:cNvSpPr txBox="1"/>
          <p:nvPr/>
        </p:nvSpPr>
        <p:spPr>
          <a:xfrm>
            <a:off x="708821" y="4199035"/>
            <a:ext cx="22966358" cy="63512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L’immagine ufficiale di Vault è stata scaricata da docker hub (v. 1.12.2).</a:t>
            </a:r>
          </a:p>
          <a:p>
            <a:pPr algn="l" defTabSz="457200">
              <a:spcBef>
                <a:spcPts val="1200"/>
              </a:spcBef>
              <a:defRPr sz="4500">
                <a:solidFill>
                  <a:srgbClr val="000000"/>
                </a:solidFill>
                <a:latin typeface="American Typewriter"/>
                <a:ea typeface="American Typewriter"/>
                <a:cs typeface="American Typewriter"/>
                <a:sym typeface="American Typewriter"/>
              </a:defRPr>
            </a:pPr>
            <a:br/>
            <a:r>
              <a:t>Tale immagine lanciata in un container in server mode è stata opportunamente configurata e al suo interno sono stati inseriti i segreti da contenere che all’occorrenza verranno richiesti dalla WebApp.</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L’immagine modificata è stata successivamente clonata e resa disponibile per l’utilizzo.</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3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38" name="Tecnologie Utilizzate - Vaul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Vault</a:t>
            </a:r>
          </a:p>
        </p:txBody>
      </p:sp>
      <p:pic>
        <p:nvPicPr>
          <p:cNvPr id="53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41" name="La creazione del docker avviene tramite l’esecuzione di un file .yaml che provvede all’ inserimento di quest’ultimo in un docker compose.…"/>
          <p:cNvSpPr txBox="1"/>
          <p:nvPr/>
        </p:nvSpPr>
        <p:spPr>
          <a:xfrm>
            <a:off x="708821" y="2592485"/>
            <a:ext cx="22966358"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2627">
              <a:spcBef>
                <a:spcPts val="1100"/>
              </a:spcBef>
              <a:defRPr sz="4455">
                <a:solidFill>
                  <a:srgbClr val="000000"/>
                </a:solidFill>
                <a:latin typeface="American Typewriter"/>
                <a:ea typeface="American Typewriter"/>
                <a:cs typeface="American Typewriter"/>
                <a:sym typeface="American Typewriter"/>
              </a:defRPr>
            </a:pPr>
            <a:r>
              <a:t>La creazione del docker avviene tramite l’esecuzione di un file .yaml che provvede all’ inserimento di quest’ultimo in un docker compose.</a:t>
            </a:r>
          </a:p>
          <a:p>
            <a:pPr algn="l" defTabSz="452627">
              <a:spcBef>
                <a:spcPts val="1100"/>
              </a:spcBef>
              <a:defRPr sz="4455">
                <a:solidFill>
                  <a:srgbClr val="000000"/>
                </a:solidFill>
                <a:latin typeface="American Typewriter"/>
                <a:ea typeface="American Typewriter"/>
                <a:cs typeface="American Typewriter"/>
                <a:sym typeface="American Typewriter"/>
              </a:defRPr>
            </a:pPr>
          </a:p>
          <a:p>
            <a:pPr algn="l" defTabSz="452627">
              <a:spcBef>
                <a:spcPts val="1100"/>
              </a:spcBef>
              <a:defRPr sz="4455">
                <a:solidFill>
                  <a:srgbClr val="000000"/>
                </a:solidFill>
                <a:latin typeface="American Typewriter"/>
                <a:ea typeface="American Typewriter"/>
                <a:cs typeface="American Typewriter"/>
                <a:sym typeface="American Typewriter"/>
              </a:defRPr>
            </a:pPr>
          </a:p>
          <a:p>
            <a:pPr algn="l" defTabSz="452627">
              <a:spcBef>
                <a:spcPts val="1100"/>
              </a:spcBef>
              <a:defRPr sz="4455">
                <a:solidFill>
                  <a:srgbClr val="000000"/>
                </a:solidFill>
                <a:latin typeface="American Typewriter"/>
                <a:ea typeface="American Typewriter"/>
                <a:cs typeface="American Typewriter"/>
                <a:sym typeface="American Typewriter"/>
              </a:defRPr>
            </a:pPr>
          </a:p>
          <a:p>
            <a:pPr algn="l" defTabSz="452627">
              <a:spcBef>
                <a:spcPts val="1100"/>
              </a:spcBef>
              <a:defRPr sz="4455">
                <a:solidFill>
                  <a:srgbClr val="000000"/>
                </a:solidFill>
                <a:latin typeface="American Typewriter"/>
                <a:ea typeface="American Typewriter"/>
                <a:cs typeface="American Typewriter"/>
                <a:sym typeface="American Typewriter"/>
              </a:defRPr>
            </a:pPr>
          </a:p>
          <a:p>
            <a:pPr algn="l" defTabSz="452627">
              <a:spcBef>
                <a:spcPts val="1100"/>
              </a:spcBef>
              <a:defRPr sz="4455">
                <a:solidFill>
                  <a:srgbClr val="000000"/>
                </a:solidFill>
                <a:latin typeface="American Typewriter"/>
                <a:ea typeface="American Typewriter"/>
                <a:cs typeface="American Typewriter"/>
                <a:sym typeface="American Typewriter"/>
              </a:defRPr>
            </a:pPr>
          </a:p>
          <a:p>
            <a:pPr algn="l" defTabSz="452627">
              <a:spcBef>
                <a:spcPts val="1100"/>
              </a:spcBef>
              <a:defRPr sz="4455">
                <a:solidFill>
                  <a:srgbClr val="000000"/>
                </a:solidFill>
                <a:latin typeface="American Typewriter"/>
                <a:ea typeface="American Typewriter"/>
                <a:cs typeface="American Typewriter"/>
                <a:sym typeface="American Typewriter"/>
              </a:defRPr>
            </a:pPr>
            <a:r>
              <a:t>Vault è stato esposto sulla porta 8200. Il Restart è sestato a ‘unless-stopped’</a:t>
            </a:r>
          </a:p>
          <a:p>
            <a:pPr algn="l" defTabSz="452627">
              <a:spcBef>
                <a:spcPts val="1100"/>
              </a:spcBef>
              <a:defRPr sz="4455">
                <a:solidFill>
                  <a:srgbClr val="000000"/>
                </a:solidFill>
                <a:latin typeface="American Typewriter"/>
                <a:ea typeface="American Typewriter"/>
                <a:cs typeface="American Typewriter"/>
                <a:sym typeface="American Typewriter"/>
              </a:defRPr>
            </a:pPr>
            <a:r>
              <a:t>Nelle variabili d’ambiente sono state settate l’indirizzo di Vault e il root token di accesso.</a:t>
            </a:r>
          </a:p>
          <a:p>
            <a:pPr algn="l" defTabSz="452627">
              <a:spcBef>
                <a:spcPts val="1100"/>
              </a:spcBef>
              <a:defRPr sz="4455">
                <a:solidFill>
                  <a:srgbClr val="000000"/>
                </a:solidFill>
                <a:latin typeface="American Typewriter"/>
                <a:ea typeface="American Typewriter"/>
                <a:cs typeface="American Typewriter"/>
                <a:sym typeface="American Typewriter"/>
              </a:defRPr>
            </a:pPr>
            <a:r>
              <a:t>In fine è la variabile configurata corrispondente all’IPC LOCK indica che tutte le pagine di memoria che afferiscono all’applicazione verranno conservate all’interno della RAM senza la possibilità di effettuare swap.</a:t>
            </a:r>
          </a:p>
          <a:p>
            <a:pPr algn="l" defTabSz="452627">
              <a:spcBef>
                <a:spcPts val="1100"/>
              </a:spcBef>
              <a:defRPr sz="1188">
                <a:solidFill>
                  <a:srgbClr val="000000"/>
                </a:solidFill>
                <a:latin typeface="Times Roman"/>
                <a:ea typeface="Times Roman"/>
                <a:cs typeface="Times Roman"/>
                <a:sym typeface="Times Roman"/>
              </a:defRPr>
            </a:pPr>
          </a:p>
        </p:txBody>
      </p:sp>
      <p:pic>
        <p:nvPicPr>
          <p:cNvPr id="542" name="Schermata 2022-12-28 alle 17.41.13.png" descr="Schermata 2022-12-28 alle 17.41.13.png"/>
          <p:cNvPicPr>
            <a:picLocks noChangeAspect="1"/>
          </p:cNvPicPr>
          <p:nvPr/>
        </p:nvPicPr>
        <p:blipFill>
          <a:blip r:embed="rId4">
            <a:extLst/>
          </a:blip>
          <a:srcRect l="0" t="61190" r="63283" b="12765"/>
          <a:stretch>
            <a:fillRect/>
          </a:stretch>
        </p:blipFill>
        <p:spPr>
          <a:xfrm>
            <a:off x="14093442" y="3936517"/>
            <a:ext cx="8774669" cy="3890034"/>
          </a:xfrm>
          <a:prstGeom prst="rect">
            <a:avLst/>
          </a:prstGeom>
          <a:ln w="12700">
            <a:miter lim="400000"/>
          </a:ln>
        </p:spPr>
      </p:pic>
      <p:pic>
        <p:nvPicPr>
          <p:cNvPr id="543" name="Raggruppa" descr="Raggruppa"/>
          <p:cNvPicPr>
            <a:picLocks noChangeAspect="1"/>
          </p:cNvPicPr>
          <p:nvPr/>
        </p:nvPicPr>
        <p:blipFill>
          <a:blip r:embed="rId5">
            <a:extLst/>
          </a:blip>
          <a:stretch>
            <a:fillRect/>
          </a:stretch>
        </p:blipFill>
        <p:spPr>
          <a:xfrm>
            <a:off x="774583" y="4069491"/>
            <a:ext cx="12860149" cy="3624224"/>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4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46" name="Tecnologie Utilizzate - Vaul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Vault</a:t>
            </a:r>
          </a:p>
        </p:txBody>
      </p:sp>
      <p:pic>
        <p:nvPicPr>
          <p:cNvPr id="54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49" name="L’accesso a Vault avviene tramite un token statico, generato al primo avvio del microservizio.…"/>
          <p:cNvSpPr txBox="1"/>
          <p:nvPr/>
        </p:nvSpPr>
        <p:spPr>
          <a:xfrm>
            <a:off x="708821" y="5132485"/>
            <a:ext cx="22966358"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L’accesso a Vault avviene tramite un token statico, generato al primo avvio del microservizio. </a:t>
            </a:r>
          </a:p>
          <a:p>
            <a:pPr algn="l" defTabSz="457200">
              <a:spcBef>
                <a:spcPts val="1200"/>
              </a:spcBef>
              <a:defRPr sz="4500">
                <a:solidFill>
                  <a:srgbClr val="000000"/>
                </a:solidFill>
                <a:latin typeface="American Typewriter"/>
                <a:ea typeface="American Typewriter"/>
                <a:cs typeface="American Typewriter"/>
                <a:sym typeface="American Typewriter"/>
              </a:defRPr>
            </a:pPr>
            <a:br/>
            <a:r>
              <a:t>A partire dal token radice è possibile creare ulteriori token per fornire l’accesso a terzi. Si verrà così a creare una struttura gerarchica di questi Token:</a:t>
            </a:r>
          </a:p>
          <a:p>
            <a:pPr algn="l" defTabSz="457200">
              <a:spcBef>
                <a:spcPts val="1200"/>
              </a:spcBef>
              <a:defRPr sz="4500">
                <a:solidFill>
                  <a:srgbClr val="000000"/>
                </a:solidFill>
                <a:latin typeface="American Typewriter"/>
                <a:ea typeface="American Typewriter"/>
                <a:cs typeface="American Typewriter"/>
                <a:sym typeface="American Typewriter"/>
              </a:defRPr>
            </a:pPr>
            <a:r>
              <a:t>Nel caso in cui venga rimosso un token, verranno revocati anche tutti i token creati a partire dal token eliminato.</a:t>
            </a:r>
          </a:p>
          <a:p>
            <a:pPr algn="l" defTabSz="457200">
              <a:spcBef>
                <a:spcPts val="1200"/>
              </a:spcBef>
              <a:defRPr sz="4500">
                <a:solidFill>
                  <a:srgbClr val="000000"/>
                </a:solidFill>
                <a:latin typeface="American Typewriter"/>
                <a:ea typeface="American Typewriter"/>
                <a:cs typeface="American Typewriter"/>
                <a:sym typeface="American Typewriter"/>
              </a:defRPr>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5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52" name="Tecnologie Utilizzate - Vaul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Vault</a:t>
            </a:r>
          </a:p>
        </p:txBody>
      </p:sp>
      <p:pic>
        <p:nvPicPr>
          <p:cNvPr id="55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55" name="Per l’unsealing possono essere selezionate un numero minimo di chiavi disponibili e un valore di threshold che corrisponde alla soglia minima intesa come numero di chiavi che dovranno essere inserite per sbloccare il vault.  Questi valori sono stati fiss"/>
          <p:cNvSpPr txBox="1"/>
          <p:nvPr/>
        </p:nvSpPr>
        <p:spPr>
          <a:xfrm>
            <a:off x="819897" y="4141885"/>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Per l’unsealing possono essere selezionate un numero minimo di chiavi disponibili e un valore di threshold che corrisponde alla soglia minima intesa come numero di chiavi che dovranno essere inserite per sbloccare il vault. </a:t>
            </a:r>
            <a:br/>
            <a:r>
              <a:t>Questi valori sono stati fissati entrambi ad 1 in fase di configurazione ma si potrebbe effettuare anche la scelta di distribuire più chiavi a diversi individui/entità in maniera tale da spargere e distribuire separatamente le chiavi per lo sblocco aumentando la sicurezza.</a:t>
            </a:r>
          </a:p>
        </p:txBody>
      </p:sp>
      <p:pic>
        <p:nvPicPr>
          <p:cNvPr id="556" name="Schermata 2022-12-30 alle 13.21.58.png" descr="Schermata 2022-12-30 alle 13.21.58.png"/>
          <p:cNvPicPr>
            <a:picLocks noChangeAspect="1"/>
          </p:cNvPicPr>
          <p:nvPr/>
        </p:nvPicPr>
        <p:blipFill>
          <a:blip r:embed="rId4">
            <a:extLst/>
          </a:blip>
          <a:stretch>
            <a:fillRect/>
          </a:stretch>
        </p:blipFill>
        <p:spPr>
          <a:xfrm>
            <a:off x="14969647" y="2865688"/>
            <a:ext cx="8390189" cy="3862151"/>
          </a:xfrm>
          <a:prstGeom prst="rect">
            <a:avLst/>
          </a:prstGeom>
          <a:ln w="12700">
            <a:miter lim="400000"/>
          </a:ln>
        </p:spPr>
      </p:pic>
      <p:sp>
        <p:nvSpPr>
          <p:cNvPr id="557" name="All’avvio del servizio al fine di poter accedere ai dati presenti all’interno di vault è necessario effettuare una procedura detta ‘unsealing’ che utilizzerà la ‘Unseal Key Portion’ per effettuare l’ ‘apertura’ del servizio tramite algoritmo SHA."/>
          <p:cNvSpPr txBox="1"/>
          <p:nvPr/>
        </p:nvSpPr>
        <p:spPr>
          <a:xfrm>
            <a:off x="668877" y="3094963"/>
            <a:ext cx="14242765" cy="340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1200"/>
              </a:spcBef>
              <a:defRPr sz="4500">
                <a:solidFill>
                  <a:srgbClr val="000000"/>
                </a:solidFill>
                <a:latin typeface="American Typewriter"/>
                <a:ea typeface="American Typewriter"/>
                <a:cs typeface="American Typewriter"/>
                <a:sym typeface="American Typewriter"/>
              </a:defRPr>
            </a:lvl1pPr>
          </a:lstStyle>
          <a:p>
            <a:pPr/>
            <a:r>
              <a:t>All’avvio del servizio al fine di poter accedere ai dati presenti all’interno di vault è necessario effettuare una procedura detta ‘unsealing’ che utilizzerà la ‘Unseal Key Portion’ per effettuare l’ ‘apertura’ del servizio tramite algoritmo SHA.</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5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60" name="Tecnologie Utilizzate - Vaul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Vault</a:t>
            </a:r>
          </a:p>
        </p:txBody>
      </p:sp>
      <p:pic>
        <p:nvPicPr>
          <p:cNvPr id="56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63" name="Vault mette a disposizione differenti tipologie di ‘Secret engine’. Tra le disponibili è stato scelto di utilizzare l’engine kv ovvero &lt;key&gt;:&lt;value&gt; che ad ogni chiave associa un valore univoco.…"/>
          <p:cNvSpPr txBox="1"/>
          <p:nvPr/>
        </p:nvSpPr>
        <p:spPr>
          <a:xfrm>
            <a:off x="819897" y="2414685"/>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Vault mette a disposizione differenti tipologie di ‘Secret engine’.</a:t>
            </a:r>
            <a:br/>
            <a:r>
              <a:t>Tra le disponibili è stato scelto di utilizzare l’engine kv ovvero &lt;key&gt;:&lt;value&gt; che ad ogni chiave associa un valore univoco.</a:t>
            </a:r>
          </a:p>
          <a:p>
            <a:pPr algn="l" defTabSz="457200">
              <a:defRPr sz="4500">
                <a:solidFill>
                  <a:srgbClr val="000000"/>
                </a:solidFill>
                <a:latin typeface="American Typewriter"/>
                <a:ea typeface="American Typewriter"/>
                <a:cs typeface="American Typewriter"/>
                <a:sym typeface="American Typewriter"/>
              </a:defRPr>
            </a:pPr>
            <a:r>
              <a:t>L’inserimento del segreto può avvenire sia dalla User Interface messa a disposizione sulla porta 8200 che da linea di comando dopo aver effettuato la procedura di login.</a:t>
            </a:r>
          </a:p>
        </p:txBody>
      </p:sp>
      <p:pic>
        <p:nvPicPr>
          <p:cNvPr id="564" name="Schermata 2022-12-30 alle 13.35.18.png" descr="Schermata 2022-12-30 alle 13.35.18.png"/>
          <p:cNvPicPr>
            <a:picLocks noChangeAspect="1"/>
          </p:cNvPicPr>
          <p:nvPr/>
        </p:nvPicPr>
        <p:blipFill>
          <a:blip r:embed="rId4">
            <a:extLst/>
          </a:blip>
          <a:stretch>
            <a:fillRect/>
          </a:stretch>
        </p:blipFill>
        <p:spPr>
          <a:xfrm>
            <a:off x="11833765" y="6772388"/>
            <a:ext cx="11464666" cy="5882273"/>
          </a:xfrm>
          <a:prstGeom prst="rect">
            <a:avLst/>
          </a:prstGeom>
          <a:ln w="12700">
            <a:miter lim="400000"/>
          </a:ln>
        </p:spPr>
      </p:pic>
      <p:sp>
        <p:nvSpPr>
          <p:cNvPr id="565" name="La nostra Web App utilizza Vault per conservare in modo sicuro le credenziali di accesso al database che non vengono conservate nel codice (evitare l’Hard Coding) ma vengono richieste al servizio una sola volta in fase di avvio dell’applicazione ovvero q"/>
          <p:cNvSpPr txBox="1"/>
          <p:nvPr/>
        </p:nvSpPr>
        <p:spPr>
          <a:xfrm>
            <a:off x="834008" y="6396963"/>
            <a:ext cx="11134663" cy="670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La nostra Web App utilizza Vault per conservare in modo sicuro le credenziali di accesso al database che non vengono conservate nel codice (evitare l’Hard Coding) ma vengono richieste al servizio una sola volta in fase di avvio dell’applicazione ovvero quando la WebApp instaura la connessione al database tramite Hibernate.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6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68" name="Tecnologie Utilizzate - Vaul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Vault</a:t>
            </a:r>
          </a:p>
        </p:txBody>
      </p:sp>
      <p:pic>
        <p:nvPicPr>
          <p:cNvPr id="56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71" name="Per utilizzare le librerie di Vault all’interno dell’ambiente Spring è stato necessario importare le dipendenze corrispondenti alla versione 1.12.2 del tool.…"/>
          <p:cNvSpPr txBox="1"/>
          <p:nvPr/>
        </p:nvSpPr>
        <p:spPr>
          <a:xfrm>
            <a:off x="819897" y="3278285"/>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Per utilizzare le librerie di Vault all’interno dell’ambiente Spring è stato necessario importare le dipendenze corrispondenti alla versione 1.12.2 del tool.</a:t>
            </a:r>
          </a:p>
          <a:p>
            <a:pPr algn="l" defTabSz="457200">
              <a:spcBef>
                <a:spcPts val="1200"/>
              </a:spcBef>
              <a:defRPr sz="4500">
                <a:solidFill>
                  <a:srgbClr val="000000"/>
                </a:solidFill>
                <a:latin typeface="American Typewriter"/>
                <a:ea typeface="American Typewriter"/>
                <a:cs typeface="American Typewriter"/>
                <a:sym typeface="American Typewriter"/>
              </a:defRPr>
            </a:pPr>
            <a:r>
              <a:t>A tal fine all’interno del file pom.xml del progetto maven, si è importata la seguente dipendenza.</a:t>
            </a:r>
          </a:p>
          <a:p>
            <a:pPr algn="l" defTabSz="457200">
              <a:spcBef>
                <a:spcPts val="1200"/>
              </a:spcBef>
              <a:defRPr sz="4500">
                <a:solidFill>
                  <a:srgbClr val="000000"/>
                </a:solidFill>
                <a:latin typeface="American Typewriter"/>
                <a:ea typeface="American Typewriter"/>
                <a:cs typeface="American Typewriter"/>
                <a:sym typeface="American Typewriter"/>
              </a:defRPr>
            </a:pPr>
            <a:r>
              <a:t>In tal modo verranno scaricate nel progetto tutte le librerie java che ci permetteranno di interagire in backend con Vault.</a:t>
            </a:r>
          </a:p>
        </p:txBody>
      </p:sp>
      <p:sp>
        <p:nvSpPr>
          <p:cNvPr id="572" name="Integrazione Con SpringMVC"/>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SpringMVC</a:t>
            </a:r>
          </a:p>
        </p:txBody>
      </p:sp>
      <p:pic>
        <p:nvPicPr>
          <p:cNvPr id="573" name="Schermata 2022-12-30 alle 16.57.43.png" descr="Schermata 2022-12-30 alle 16.57.43.png"/>
          <p:cNvPicPr>
            <a:picLocks noChangeAspect="1"/>
          </p:cNvPicPr>
          <p:nvPr/>
        </p:nvPicPr>
        <p:blipFill>
          <a:blip r:embed="rId4">
            <a:extLst/>
          </a:blip>
          <a:stretch>
            <a:fillRect/>
          </a:stretch>
        </p:blipFill>
        <p:spPr>
          <a:xfrm>
            <a:off x="1276764" y="8235645"/>
            <a:ext cx="10325352" cy="4076304"/>
          </a:xfrm>
          <a:prstGeom prst="rect">
            <a:avLst/>
          </a:prstGeom>
          <a:ln w="12700">
            <a:miter lim="400000"/>
          </a:ln>
        </p:spPr>
      </p:pic>
      <p:pic>
        <p:nvPicPr>
          <p:cNvPr id="574" name="Schermata 2022-12-30 alle 16.58.53.png" descr="Schermata 2022-12-30 alle 16.58.53.png"/>
          <p:cNvPicPr>
            <a:picLocks noChangeAspect="1"/>
          </p:cNvPicPr>
          <p:nvPr/>
        </p:nvPicPr>
        <p:blipFill>
          <a:blip r:embed="rId5">
            <a:extLst/>
          </a:blip>
          <a:stretch>
            <a:fillRect/>
          </a:stretch>
        </p:blipFill>
        <p:spPr>
          <a:xfrm>
            <a:off x="11901820" y="8235630"/>
            <a:ext cx="11469632" cy="4076131"/>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7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77" name="Tecnologie Utilizzate - Vaul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Vault</a:t>
            </a:r>
          </a:p>
        </p:txBody>
      </p:sp>
      <p:pic>
        <p:nvPicPr>
          <p:cNvPr id="57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80" name="Dopo aver importato le dipendenze si potrà procedere all’utilizzo delle librerie.…"/>
          <p:cNvSpPr txBox="1"/>
          <p:nvPr/>
        </p:nvSpPr>
        <p:spPr>
          <a:xfrm>
            <a:off x="819897" y="3278285"/>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Dopo aver importato le dipendenze si potrà procedere all’utilizzo delle librerie.</a:t>
            </a:r>
          </a:p>
          <a:p>
            <a:pPr algn="l" defTabSz="457200">
              <a:spcBef>
                <a:spcPts val="1200"/>
              </a:spcBef>
              <a:defRPr sz="4500">
                <a:solidFill>
                  <a:srgbClr val="000000"/>
                </a:solidFill>
                <a:latin typeface="American Typewriter"/>
                <a:ea typeface="American Typewriter"/>
                <a:cs typeface="American Typewriter"/>
                <a:sym typeface="American Typewriter"/>
              </a:defRPr>
            </a:pPr>
            <a:r>
              <a:t>Nella nostra applicazione è stato utilizzato Vault per conservare le credenziali di accesso al database. </a:t>
            </a:r>
            <a:br/>
            <a:r>
              <a:t>Nel file di configurazione di Jdbc è stata definita una funzione getVaultCredentials nella quale viene creato un endpoint di accesso a vault e vengono settati tutti i parametri necessari alla corretta comunicazione con il software. I dati restituiti dalla chiamata vengono salvati in un oggetto di tipo ‘Credentials’ la cui definizione è posta di seguito.</a:t>
            </a:r>
          </a:p>
        </p:txBody>
      </p:sp>
      <p:sp>
        <p:nvSpPr>
          <p:cNvPr id="581" name="Integrazione Con SpringMVC"/>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SpringMVC</a:t>
            </a:r>
          </a:p>
        </p:txBody>
      </p:sp>
      <p:pic>
        <p:nvPicPr>
          <p:cNvPr id="582" name="Schermata 2022-12-30 alle 17.08.43.png" descr="Schermata 2022-12-30 alle 17.08.43.png"/>
          <p:cNvPicPr>
            <a:picLocks noChangeAspect="1"/>
          </p:cNvPicPr>
          <p:nvPr/>
        </p:nvPicPr>
        <p:blipFill>
          <a:blip r:embed="rId4">
            <a:extLst/>
          </a:blip>
          <a:srcRect l="1205" t="1381" r="97" b="1381"/>
          <a:stretch>
            <a:fillRect/>
          </a:stretch>
        </p:blipFill>
        <p:spPr>
          <a:xfrm>
            <a:off x="484494" y="9081555"/>
            <a:ext cx="15857288" cy="3711961"/>
          </a:xfrm>
          <a:prstGeom prst="rect">
            <a:avLst/>
          </a:prstGeom>
          <a:ln w="12700">
            <a:miter lim="400000"/>
          </a:ln>
        </p:spPr>
      </p:pic>
      <p:pic>
        <p:nvPicPr>
          <p:cNvPr id="583" name="Schermata 2022-12-30 alle 17.10.24.png" descr="Schermata 2022-12-30 alle 17.10.24.png"/>
          <p:cNvPicPr>
            <a:picLocks noChangeAspect="1"/>
          </p:cNvPicPr>
          <p:nvPr/>
        </p:nvPicPr>
        <p:blipFill>
          <a:blip r:embed="rId5">
            <a:extLst/>
          </a:blip>
          <a:stretch>
            <a:fillRect/>
          </a:stretch>
        </p:blipFill>
        <p:spPr>
          <a:xfrm>
            <a:off x="16508538" y="8284909"/>
            <a:ext cx="7089052" cy="4509776"/>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8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86" name="Tecnologie Utilizzate - Vaul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Vault</a:t>
            </a:r>
          </a:p>
        </p:txBody>
      </p:sp>
      <p:pic>
        <p:nvPicPr>
          <p:cNvPr id="58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89" name="Nella fase di inizializzazione della connessione Jdbc verrà poi richiamata la funzione appena definita e gli attributi dell’oggetto credential verranno utilizzati per istanziare la connessione. L’oggetto dataSource restituito verrà utilizzato dal modulo "/>
          <p:cNvSpPr txBox="1"/>
          <p:nvPr/>
        </p:nvSpPr>
        <p:spPr>
          <a:xfrm>
            <a:off x="819897" y="3278285"/>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Nella fase di inizializzazione della connessione Jdbc verrà poi richiamata la funzione appena definita e gli attributi dell’oggetto credential verranno utilizzati per istanziare la connessione.</a:t>
            </a:r>
            <a:br/>
            <a:r>
              <a:t>L’oggetto dataSource restituito verrà utilizzato dal modulo Hibernate per la comunicazione con il Database.</a:t>
            </a:r>
          </a:p>
        </p:txBody>
      </p:sp>
      <p:sp>
        <p:nvSpPr>
          <p:cNvPr id="590" name="Integrazione Con SpringMVC"/>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SpringMVC</a:t>
            </a:r>
          </a:p>
        </p:txBody>
      </p:sp>
      <p:pic>
        <p:nvPicPr>
          <p:cNvPr id="591" name="Schermata 2022-12-30 alle 17.12.52.png" descr="Schermata 2022-12-30 alle 17.12.52.png"/>
          <p:cNvPicPr>
            <a:picLocks noChangeAspect="1"/>
          </p:cNvPicPr>
          <p:nvPr/>
        </p:nvPicPr>
        <p:blipFill>
          <a:blip r:embed="rId4">
            <a:extLst/>
          </a:blip>
          <a:stretch>
            <a:fillRect/>
          </a:stretch>
        </p:blipFill>
        <p:spPr>
          <a:xfrm>
            <a:off x="1402721" y="6849942"/>
            <a:ext cx="21578558" cy="5799643"/>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59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594" name="Tecnologie Utilizzate - Vaul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Tecnologie Utilizzate - Vault</a:t>
            </a:r>
          </a:p>
        </p:txBody>
      </p:sp>
      <p:pic>
        <p:nvPicPr>
          <p:cNvPr id="59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597" name="Le informazioni utili a creare l’endpoint e quindi utili ad ottenere le informazioni da Vault sono salvate nell’application Properties.…"/>
          <p:cNvSpPr txBox="1"/>
          <p:nvPr/>
        </p:nvSpPr>
        <p:spPr>
          <a:xfrm>
            <a:off x="819897" y="3112408"/>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25195">
              <a:spcBef>
                <a:spcPts val="1100"/>
              </a:spcBef>
              <a:defRPr sz="4185">
                <a:solidFill>
                  <a:srgbClr val="000000"/>
                </a:solidFill>
                <a:latin typeface="American Typewriter"/>
                <a:ea typeface="American Typewriter"/>
                <a:cs typeface="American Typewriter"/>
                <a:sym typeface="American Typewriter"/>
              </a:defRPr>
            </a:pPr>
            <a:r>
              <a:t>Le informazioni utili a creare l’endpoint e quindi utili ad ottenere le informazioni da Vault sono salvate nell’application Properties.</a:t>
            </a:r>
          </a:p>
          <a:p>
            <a:pPr algn="l" defTabSz="425195">
              <a:spcBef>
                <a:spcPts val="1100"/>
              </a:spcBef>
              <a:defRPr sz="4185">
                <a:solidFill>
                  <a:srgbClr val="000000"/>
                </a:solidFill>
                <a:latin typeface="American Typewriter"/>
                <a:ea typeface="American Typewriter"/>
                <a:cs typeface="American Typewriter"/>
                <a:sym typeface="American Typewriter"/>
              </a:defRPr>
            </a:pPr>
          </a:p>
          <a:p>
            <a:pPr algn="l" defTabSz="425195">
              <a:spcBef>
                <a:spcPts val="1100"/>
              </a:spcBef>
              <a:defRPr sz="4185">
                <a:solidFill>
                  <a:srgbClr val="000000"/>
                </a:solidFill>
                <a:latin typeface="American Typewriter"/>
                <a:ea typeface="American Typewriter"/>
                <a:cs typeface="American Typewriter"/>
                <a:sym typeface="American Typewriter"/>
              </a:defRPr>
            </a:pPr>
          </a:p>
          <a:p>
            <a:pPr algn="l" defTabSz="425195">
              <a:spcBef>
                <a:spcPts val="1100"/>
              </a:spcBef>
              <a:defRPr sz="4185">
                <a:solidFill>
                  <a:srgbClr val="000000"/>
                </a:solidFill>
                <a:latin typeface="American Typewriter"/>
                <a:ea typeface="American Typewriter"/>
                <a:cs typeface="American Typewriter"/>
                <a:sym typeface="American Typewriter"/>
              </a:defRPr>
            </a:pPr>
          </a:p>
          <a:p>
            <a:pPr algn="l" defTabSz="425195">
              <a:spcBef>
                <a:spcPts val="1100"/>
              </a:spcBef>
              <a:defRPr sz="4185">
                <a:solidFill>
                  <a:srgbClr val="000000"/>
                </a:solidFill>
                <a:latin typeface="American Typewriter"/>
                <a:ea typeface="American Typewriter"/>
                <a:cs typeface="American Typewriter"/>
                <a:sym typeface="American Typewriter"/>
              </a:defRPr>
            </a:pPr>
          </a:p>
          <a:p>
            <a:pPr algn="l" defTabSz="425195">
              <a:spcBef>
                <a:spcPts val="1100"/>
              </a:spcBef>
              <a:defRPr sz="4185">
                <a:solidFill>
                  <a:srgbClr val="000000"/>
                </a:solidFill>
                <a:latin typeface="American Typewriter"/>
                <a:ea typeface="American Typewriter"/>
                <a:cs typeface="American Typewriter"/>
                <a:sym typeface="American Typewriter"/>
              </a:defRPr>
            </a:pPr>
            <a:r>
              <a:t>In particolare sono stati indicati:</a:t>
            </a:r>
          </a:p>
          <a:p>
            <a:pPr marL="212597" indent="-212597" algn="l" defTabSz="850391">
              <a:lnSpc>
                <a:spcPct val="94500"/>
              </a:lnSpc>
              <a:spcBef>
                <a:spcPts val="800"/>
              </a:spcBef>
              <a:buClr>
                <a:schemeClr val="accent5">
                  <a:lumOff val="-29866"/>
                </a:schemeClr>
              </a:buClr>
              <a:buSzPct val="100000"/>
              <a:buFont typeface="Helvetica"/>
              <a:buChar char="‣"/>
              <a:defRPr sz="4185">
                <a:solidFill>
                  <a:srgbClr val="000000"/>
                </a:solidFill>
                <a:latin typeface="American Typewriter"/>
                <a:ea typeface="American Typewriter"/>
                <a:cs typeface="American Typewriter"/>
                <a:sym typeface="American Typewriter"/>
              </a:defRPr>
            </a:pPr>
            <a:r>
              <a:t> L’indirizzo IP del server Vault</a:t>
            </a:r>
          </a:p>
          <a:p>
            <a:pPr marL="212597" indent="-212597" algn="l" defTabSz="850391">
              <a:lnSpc>
                <a:spcPct val="94500"/>
              </a:lnSpc>
              <a:spcBef>
                <a:spcPts val="800"/>
              </a:spcBef>
              <a:buClr>
                <a:schemeClr val="accent5">
                  <a:lumOff val="-29866"/>
                </a:schemeClr>
              </a:buClr>
              <a:buSzPct val="100000"/>
              <a:buFont typeface="Helvetica"/>
              <a:buChar char="‣"/>
              <a:defRPr sz="4185">
                <a:solidFill>
                  <a:srgbClr val="000000"/>
                </a:solidFill>
                <a:latin typeface="American Typewriter"/>
                <a:ea typeface="American Typewriter"/>
                <a:cs typeface="American Typewriter"/>
                <a:sym typeface="American Typewriter"/>
              </a:defRPr>
            </a:pPr>
            <a:r>
              <a:t> La porta aperta alla connessione con l’esterno</a:t>
            </a:r>
          </a:p>
          <a:p>
            <a:pPr marL="212597" indent="-212597" algn="l" defTabSz="850391">
              <a:lnSpc>
                <a:spcPct val="94500"/>
              </a:lnSpc>
              <a:spcBef>
                <a:spcPts val="800"/>
              </a:spcBef>
              <a:buClr>
                <a:schemeClr val="accent5">
                  <a:lumOff val="-29866"/>
                </a:schemeClr>
              </a:buClr>
              <a:buSzPct val="100000"/>
              <a:buFont typeface="Helvetica"/>
              <a:buChar char="‣"/>
              <a:defRPr sz="4185">
                <a:solidFill>
                  <a:srgbClr val="000000"/>
                </a:solidFill>
                <a:latin typeface="American Typewriter"/>
                <a:ea typeface="American Typewriter"/>
                <a:cs typeface="American Typewriter"/>
                <a:sym typeface="American Typewriter"/>
              </a:defRPr>
            </a:pPr>
            <a:r>
              <a:t> Il root path e il datapath dove sono conservati la coppia chiave:valore</a:t>
            </a:r>
          </a:p>
          <a:p>
            <a:pPr marL="212597" indent="-212597" algn="l" defTabSz="850391">
              <a:lnSpc>
                <a:spcPct val="94500"/>
              </a:lnSpc>
              <a:spcBef>
                <a:spcPts val="800"/>
              </a:spcBef>
              <a:buClr>
                <a:schemeClr val="accent5">
                  <a:lumOff val="-29866"/>
                </a:schemeClr>
              </a:buClr>
              <a:buSzPct val="100000"/>
              <a:buFont typeface="Helvetica"/>
              <a:buChar char="‣"/>
              <a:defRPr sz="4185">
                <a:solidFill>
                  <a:srgbClr val="000000"/>
                </a:solidFill>
                <a:latin typeface="American Typewriter"/>
                <a:ea typeface="American Typewriter"/>
                <a:cs typeface="American Typewriter"/>
                <a:sym typeface="American Typewriter"/>
              </a:defRPr>
            </a:pPr>
            <a:r>
              <a:t> Il token di accesso </a:t>
            </a:r>
          </a:p>
          <a:p>
            <a:pPr marL="212597" indent="-212597" algn="l" defTabSz="850391">
              <a:lnSpc>
                <a:spcPct val="94500"/>
              </a:lnSpc>
              <a:spcBef>
                <a:spcPts val="800"/>
              </a:spcBef>
              <a:buClr>
                <a:schemeClr val="accent5">
                  <a:lumOff val="-29866"/>
                </a:schemeClr>
              </a:buClr>
              <a:buSzPct val="100000"/>
              <a:buFont typeface="Helvetica"/>
              <a:buChar char="‣"/>
              <a:defRPr sz="4185">
                <a:solidFill>
                  <a:srgbClr val="000000"/>
                </a:solidFill>
                <a:latin typeface="American Typewriter"/>
                <a:ea typeface="American Typewriter"/>
                <a:cs typeface="American Typewriter"/>
                <a:sym typeface="American Typewriter"/>
              </a:defRPr>
            </a:pPr>
            <a:r>
              <a:t> La tipologia di accesso da effettuare</a:t>
            </a:r>
          </a:p>
          <a:p>
            <a:pPr marL="212597" indent="-212597" algn="l" defTabSz="850391">
              <a:lnSpc>
                <a:spcPct val="94500"/>
              </a:lnSpc>
              <a:spcBef>
                <a:spcPts val="800"/>
              </a:spcBef>
              <a:buClr>
                <a:schemeClr val="accent5">
                  <a:lumOff val="-29866"/>
                </a:schemeClr>
              </a:buClr>
              <a:buSzPct val="100000"/>
              <a:buFont typeface="Helvetica"/>
              <a:buChar char="‣"/>
              <a:defRPr sz="4185">
                <a:solidFill>
                  <a:srgbClr val="000000"/>
                </a:solidFill>
                <a:latin typeface="American Typewriter"/>
                <a:ea typeface="American Typewriter"/>
                <a:cs typeface="American Typewriter"/>
                <a:sym typeface="American Typewriter"/>
              </a:defRPr>
            </a:pPr>
            <a:r>
              <a:t> Il protocollo di comunicazione</a:t>
            </a:r>
          </a:p>
          <a:p>
            <a:pPr algn="l" defTabSz="850391">
              <a:lnSpc>
                <a:spcPct val="94500"/>
              </a:lnSpc>
              <a:spcBef>
                <a:spcPts val="800"/>
              </a:spcBef>
              <a:defRPr sz="4185">
                <a:solidFill>
                  <a:srgbClr val="000000"/>
                </a:solidFill>
                <a:latin typeface="American Typewriter"/>
                <a:ea typeface="American Typewriter"/>
                <a:cs typeface="American Typewriter"/>
                <a:sym typeface="American Typewriter"/>
              </a:defRPr>
            </a:pPr>
            <a:r>
              <a:t>Anche se il token in questo caso è esposto nel caso in cui venisse rubato in seguito ad un attacco, risulterebbe inutilizzabile in assenza della Unseal Key.</a:t>
            </a:r>
          </a:p>
        </p:txBody>
      </p:sp>
      <p:sp>
        <p:nvSpPr>
          <p:cNvPr id="598" name="Integrazione Con SpringMVC"/>
          <p:cNvSpPr txBox="1"/>
          <p:nvPr/>
        </p:nvSpPr>
        <p:spPr>
          <a:xfrm>
            <a:off x="2235505" y="-411064"/>
            <a:ext cx="19912990" cy="58822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80000"/>
              </a:lnSpc>
              <a:defRPr b="1" spc="-140" sz="7000">
                <a:solidFill>
                  <a:schemeClr val="accent5">
                    <a:lumOff val="-29866"/>
                  </a:schemeClr>
                </a:solidFill>
              </a:defRPr>
            </a:lvl1pPr>
          </a:lstStyle>
          <a:p>
            <a:pPr/>
            <a:r>
              <a:t>Integrazione Con SpringMVC</a:t>
            </a:r>
          </a:p>
        </p:txBody>
      </p:sp>
      <p:pic>
        <p:nvPicPr>
          <p:cNvPr id="599" name="Schermata 2022-12-30 alle 17.16.34.png" descr="Schermata 2022-12-30 alle 17.16.34.png"/>
          <p:cNvPicPr>
            <a:picLocks noChangeAspect="1"/>
          </p:cNvPicPr>
          <p:nvPr/>
        </p:nvPicPr>
        <p:blipFill>
          <a:blip r:embed="rId4">
            <a:extLst/>
          </a:blip>
          <a:stretch>
            <a:fillRect/>
          </a:stretch>
        </p:blipFill>
        <p:spPr>
          <a:xfrm>
            <a:off x="6898797" y="4482529"/>
            <a:ext cx="10586405" cy="289124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8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89" name="Availability"/>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Availability</a:t>
            </a:r>
          </a:p>
        </p:txBody>
      </p:sp>
      <p:pic>
        <p:nvPicPr>
          <p:cNvPr id="190"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92" name="Richiede di garantire che il servizio funzioni sempre e per utenti autorizzati."/>
          <p:cNvSpPr txBox="1"/>
          <p:nvPr>
            <p:ph type="body" sz="quarter" idx="1"/>
          </p:nvPr>
        </p:nvSpPr>
        <p:spPr>
          <a:xfrm>
            <a:off x="762000" y="3071756"/>
            <a:ext cx="22860000" cy="2433844"/>
          </a:xfrm>
          <a:prstGeom prst="rect">
            <a:avLst/>
          </a:prstGeom>
        </p:spPr>
        <p:txBody>
          <a:bodyPr lIns="45719" tIns="45719" rIns="45719" bIns="45719"/>
          <a:lstStyle/>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r>
              <a:t>Richiede di garantire che il servizio funzioni sempre e per utenti autorizzati. </a:t>
            </a:r>
            <a:b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0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02" name="Threat Modeling Process"/>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Threat Modeling Process</a:t>
            </a:r>
          </a:p>
        </p:txBody>
      </p:sp>
      <p:pic>
        <p:nvPicPr>
          <p:cNvPr id="60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grpSp>
        <p:nvGrpSpPr>
          <p:cNvPr id="611" name="Raggruppa"/>
          <p:cNvGrpSpPr/>
          <p:nvPr/>
        </p:nvGrpSpPr>
        <p:grpSpPr>
          <a:xfrm>
            <a:off x="525100" y="3194654"/>
            <a:ext cx="23333800" cy="9826518"/>
            <a:chOff x="0" y="0"/>
            <a:chExt cx="23333798" cy="9826517"/>
          </a:xfrm>
        </p:grpSpPr>
        <p:pic>
          <p:nvPicPr>
            <p:cNvPr id="605" name="image.png" descr="image.png"/>
            <p:cNvPicPr>
              <a:picLocks noChangeAspect="1"/>
            </p:cNvPicPr>
            <p:nvPr/>
          </p:nvPicPr>
          <p:blipFill>
            <a:blip r:embed="rId4">
              <a:extLst/>
            </a:blip>
            <a:srcRect l="3951" t="28948" r="1942" b="596"/>
            <a:stretch>
              <a:fillRect/>
            </a:stretch>
          </p:blipFill>
          <p:spPr>
            <a:xfrm>
              <a:off x="0" y="0"/>
              <a:ext cx="23333799" cy="9826518"/>
            </a:xfrm>
            <a:prstGeom prst="rect">
              <a:avLst/>
            </a:prstGeom>
            <a:ln w="12700" cap="flat">
              <a:noFill/>
              <a:miter lim="400000"/>
            </a:ln>
            <a:effectLst/>
          </p:spPr>
        </p:pic>
        <p:sp>
          <p:nvSpPr>
            <p:cNvPr id="606" name="Set Objectives  Cosa vogliamo realizzare?"/>
            <p:cNvSpPr txBox="1"/>
            <p:nvPr/>
          </p:nvSpPr>
          <p:spPr>
            <a:xfrm>
              <a:off x="412271" y="6500889"/>
              <a:ext cx="4522109" cy="12990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914400">
                <a:lnSpc>
                  <a:spcPct val="94500"/>
                </a:lnSpc>
                <a:spcBef>
                  <a:spcPts val="900"/>
                </a:spcBef>
                <a:defRPr sz="3800">
                  <a:solidFill>
                    <a:srgbClr val="000000"/>
                  </a:solidFill>
                  <a:latin typeface="American Typewriter"/>
                  <a:ea typeface="American Typewriter"/>
                  <a:cs typeface="American Typewriter"/>
                  <a:sym typeface="American Typewriter"/>
                </a:defRPr>
              </a:pPr>
              <a:r>
                <a:t>Set Objectives </a:t>
              </a:r>
              <a:br/>
              <a:r>
                <a:rPr sz="1800"/>
                <a:t>Cosa vogliamo realizzare?</a:t>
              </a:r>
            </a:p>
          </p:txBody>
        </p:sp>
        <p:sp>
          <p:nvSpPr>
            <p:cNvPr id="607" name="Visualize Quali sono le possibili minacce?"/>
            <p:cNvSpPr txBox="1"/>
            <p:nvPr/>
          </p:nvSpPr>
          <p:spPr>
            <a:xfrm>
              <a:off x="4925280" y="2096084"/>
              <a:ext cx="4522109" cy="1013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914400">
                <a:lnSpc>
                  <a:spcPct val="94500"/>
                </a:lnSpc>
                <a:spcBef>
                  <a:spcPts val="900"/>
                </a:spcBef>
                <a:defRPr sz="3700">
                  <a:solidFill>
                    <a:srgbClr val="000000"/>
                  </a:solidFill>
                  <a:latin typeface="American Typewriter"/>
                  <a:ea typeface="American Typewriter"/>
                  <a:cs typeface="American Typewriter"/>
                  <a:sym typeface="American Typewriter"/>
                </a:defRPr>
              </a:pPr>
              <a:r>
                <a:rPr sz="3800"/>
                <a:t>Visualize</a:t>
              </a:r>
              <a:br/>
              <a:r>
                <a:rPr sz="1800"/>
                <a:t>Quali sono le possibili minacce?</a:t>
              </a:r>
            </a:p>
          </p:txBody>
        </p:sp>
        <p:sp>
          <p:nvSpPr>
            <p:cNvPr id="608" name="Threat Assessment Cosa potrebbe andare male?"/>
            <p:cNvSpPr txBox="1"/>
            <p:nvPr/>
          </p:nvSpPr>
          <p:spPr>
            <a:xfrm>
              <a:off x="9398069" y="6344764"/>
              <a:ext cx="4522109" cy="16113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914400">
                <a:lnSpc>
                  <a:spcPct val="94500"/>
                </a:lnSpc>
                <a:spcBef>
                  <a:spcPts val="900"/>
                </a:spcBef>
                <a:defRPr sz="3700">
                  <a:solidFill>
                    <a:srgbClr val="000000"/>
                  </a:solidFill>
                  <a:latin typeface="American Typewriter"/>
                  <a:ea typeface="American Typewriter"/>
                  <a:cs typeface="American Typewriter"/>
                  <a:sym typeface="American Typewriter"/>
                </a:defRPr>
              </a:pPr>
              <a:r>
                <a:rPr sz="3800"/>
                <a:t>Threat Assessment</a:t>
              </a:r>
              <a:br/>
              <a:r>
                <a:rPr sz="1800"/>
                <a:t>Cosa potrebbe andare male?</a:t>
              </a:r>
            </a:p>
          </p:txBody>
        </p:sp>
        <p:sp>
          <p:nvSpPr>
            <p:cNvPr id="609" name="Mitigate  Threats Cosa possiamo fare ?"/>
            <p:cNvSpPr txBox="1"/>
            <p:nvPr/>
          </p:nvSpPr>
          <p:spPr>
            <a:xfrm>
              <a:off x="13857466" y="1356815"/>
              <a:ext cx="4522109" cy="18692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914400">
                <a:lnSpc>
                  <a:spcPct val="94500"/>
                </a:lnSpc>
                <a:spcBef>
                  <a:spcPts val="900"/>
                </a:spcBef>
                <a:defRPr sz="3700">
                  <a:solidFill>
                    <a:srgbClr val="000000"/>
                  </a:solidFill>
                  <a:latin typeface="American Typewriter"/>
                  <a:ea typeface="American Typewriter"/>
                  <a:cs typeface="American Typewriter"/>
                  <a:sym typeface="American Typewriter"/>
                </a:defRPr>
              </a:pPr>
              <a:r>
                <a:t>Mitigate </a:t>
              </a:r>
              <a:br/>
              <a:r>
                <a:rPr sz="3800"/>
                <a:t>Threats</a:t>
              </a:r>
              <a:br/>
              <a:r>
                <a:rPr sz="1800"/>
                <a:t>Cosa possiamo fare ?</a:t>
              </a:r>
            </a:p>
          </p:txBody>
        </p:sp>
        <p:sp>
          <p:nvSpPr>
            <p:cNvPr id="610" name="Validate Abbiamo fatto un buon lavoro?"/>
            <p:cNvSpPr txBox="1"/>
            <p:nvPr/>
          </p:nvSpPr>
          <p:spPr>
            <a:xfrm>
              <a:off x="18383867" y="6643439"/>
              <a:ext cx="4522109" cy="1013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914400">
                <a:lnSpc>
                  <a:spcPct val="94500"/>
                </a:lnSpc>
                <a:spcBef>
                  <a:spcPts val="900"/>
                </a:spcBef>
                <a:defRPr sz="3700">
                  <a:solidFill>
                    <a:srgbClr val="000000"/>
                  </a:solidFill>
                  <a:latin typeface="American Typewriter"/>
                  <a:ea typeface="American Typewriter"/>
                  <a:cs typeface="American Typewriter"/>
                  <a:sym typeface="American Typewriter"/>
                </a:defRPr>
              </a:pPr>
              <a:r>
                <a:rPr sz="3800"/>
                <a:t>Validate</a:t>
              </a:r>
              <a:br/>
              <a:r>
                <a:rPr sz="1800"/>
                <a:t>Abbiamo fatto un buon lavoro?</a:t>
              </a:r>
            </a:p>
          </p:txBody>
        </p:sp>
      </p:gr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1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14" name="Threat Analysis"/>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Threat Analysis</a:t>
            </a:r>
          </a:p>
        </p:txBody>
      </p:sp>
      <p:pic>
        <p:nvPicPr>
          <p:cNvPr id="61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617" name="La threat analysis è un processo utilizzato per determinare quali componenti del sistema devono essere protetti e quali sono i tipi di minacce ai quali sono sottoposti, determinando il rischio ad esse associato.…"/>
          <p:cNvSpPr txBox="1"/>
          <p:nvPr/>
        </p:nvSpPr>
        <p:spPr>
          <a:xfrm>
            <a:off x="819897" y="2496291"/>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La </a:t>
            </a:r>
            <a:r>
              <a:rPr b="1"/>
              <a:t>threat analysis </a:t>
            </a:r>
            <a:r>
              <a:t>è un processo utilizzato per determinare quali componenti del sistema devono essere protetti e quali sono i tipi di minacce ai quali sono sottoposti, determinando il rischio ad esse associato.</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I </a:t>
            </a:r>
            <a:r>
              <a:rPr b="1"/>
              <a:t>threat</a:t>
            </a:r>
            <a:r>
              <a:t> includono interferenze ambientali, errori umani o meccanici nonché attacchi mirati e possono compromette la </a:t>
            </a:r>
            <a:r>
              <a:rPr b="1"/>
              <a:t>confidentiality</a:t>
            </a:r>
            <a:r>
              <a:t>, l’</a:t>
            </a:r>
            <a:r>
              <a:rPr b="1"/>
              <a:t>integrity</a:t>
            </a:r>
            <a:r>
              <a:t> o la </a:t>
            </a:r>
            <a:r>
              <a:rPr b="1"/>
              <a:t>availability</a:t>
            </a:r>
            <a:r>
              <a:t> delle informazioni elaborate, archiviate o trasmesse.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1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20" name="Threat Modeling"/>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Threat Modeling</a:t>
            </a:r>
          </a:p>
        </p:txBody>
      </p:sp>
      <p:pic>
        <p:nvPicPr>
          <p:cNvPr id="62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623" name="Il primo passo dell'analisi consiste nell’elaborare un Threat Modeling:…"/>
          <p:cNvSpPr txBox="1"/>
          <p:nvPr/>
        </p:nvSpPr>
        <p:spPr>
          <a:xfrm>
            <a:off x="819897" y="2496291"/>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Il primo passo dell'analisi consiste nell’elaborare un </a:t>
            </a:r>
            <a:r>
              <a:rPr b="1"/>
              <a:t>Threat Modeling</a:t>
            </a:r>
            <a:r>
              <a:t>: </a:t>
            </a:r>
          </a:p>
          <a:p>
            <a:pPr algn="l" defTabSz="457200">
              <a:spcBef>
                <a:spcPts val="1200"/>
              </a:spcBef>
              <a:defRPr sz="4500">
                <a:solidFill>
                  <a:srgbClr val="000000"/>
                </a:solidFill>
                <a:latin typeface="American Typewriter"/>
                <a:ea typeface="American Typewriter"/>
                <a:cs typeface="American Typewriter"/>
                <a:sym typeface="American Typewriter"/>
              </a:defRPr>
            </a:pPr>
            <a:r>
              <a:t>Tale processo consente di identificare, enumerare e comprendere le minacce che possono interessare l'applicazione, oltre ad essere la base di partenza da cui derivare le contromisure necessarie per mitigarle.</a:t>
            </a:r>
          </a:p>
          <a:p>
            <a:pPr algn="l" defTabSz="457200">
              <a:spcBef>
                <a:spcPts val="1200"/>
              </a:spcBef>
              <a:defRPr sz="4500">
                <a:solidFill>
                  <a:srgbClr val="000000"/>
                </a:solidFill>
                <a:latin typeface="American Typewriter"/>
                <a:ea typeface="American Typewriter"/>
                <a:cs typeface="American Typewriter"/>
                <a:sym typeface="American Typewriter"/>
              </a:defRPr>
            </a:pPr>
            <a:r>
              <a:t>Per effettuare quest’operazione è stato utilizzato il tool </a:t>
            </a:r>
            <a:r>
              <a:rPr b="1"/>
              <a:t>Microsoft Threat Modeling Tool</a:t>
            </a:r>
            <a:r>
              <a:t>, basato sulla classificazione </a:t>
            </a:r>
            <a:r>
              <a:rPr b="1"/>
              <a:t>STRIDE </a:t>
            </a:r>
            <a:r>
              <a:t>dei Threat.</a:t>
            </a:r>
          </a:p>
        </p:txBody>
      </p:sp>
      <p:graphicFrame>
        <p:nvGraphicFramePr>
          <p:cNvPr id="624" name="Tabella 1"/>
          <p:cNvGraphicFramePr/>
          <p:nvPr/>
        </p:nvGraphicFramePr>
        <p:xfrm>
          <a:off x="1709021" y="7426463"/>
          <a:ext cx="20978658" cy="5321301"/>
        </p:xfrm>
        <a:graphic xmlns:a="http://schemas.openxmlformats.org/drawingml/2006/main">
          <a:graphicData uri="http://schemas.openxmlformats.org/drawingml/2006/table">
            <a:tbl>
              <a:tblPr firstCol="1" firstRow="1" lastCol="0" lastRow="0" bandCol="0" bandRow="0" rtl="0">
                <a:tableStyleId>{CF821DB8-F4EB-4A41-A1BA-3FCAFE7338EE}</a:tableStyleId>
              </a:tblPr>
              <a:tblGrid>
                <a:gridCol w="976394"/>
                <a:gridCol w="4637164"/>
                <a:gridCol w="3992822"/>
                <a:gridCol w="11359576"/>
              </a:tblGrid>
              <a:tr h="758371">
                <a:tc>
                  <a:txBody>
                    <a:bodyPr/>
                    <a:lstStyle/>
                    <a:p>
                      <a:pPr defTabSz="914400">
                        <a:tabLst>
                          <a:tab pos="1663700" algn="l"/>
                        </a:tabLst>
                        <a:defRPr sz="3200">
                          <a:latin typeface="American Typewriter"/>
                          <a:ea typeface="American Typewriter"/>
                          <a:cs typeface="American Typewriter"/>
                          <a:sym typeface="American Typewriter"/>
                        </a:defRPr>
                      </a:pP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A62B17">
                        <a:alpha val="50000"/>
                      </a:srgbClr>
                    </a:solidFill>
                  </a:tcPr>
                </a:tc>
                <a:tc>
                  <a:txBody>
                    <a:bodyPr/>
                    <a:lstStyle/>
                    <a:p>
                      <a:pPr defTabSz="914400">
                        <a:tabLst>
                          <a:tab pos="1663700" algn="l"/>
                        </a:tabLst>
                      </a:pPr>
                      <a:r>
                        <a:rPr sz="3200">
                          <a:latin typeface="American Typewriter"/>
                          <a:ea typeface="American Typewriter"/>
                          <a:cs typeface="American Typewriter"/>
                          <a:sym typeface="American Typewriter"/>
                        </a:rPr>
                        <a:t>Tipologia di Threat</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A62B17"/>
                    </a:solidFill>
                  </a:tcPr>
                </a:tc>
                <a:tc>
                  <a:txBody>
                    <a:bodyPr/>
                    <a:lstStyle/>
                    <a:p>
                      <a:pPr defTabSz="914400">
                        <a:tabLst>
                          <a:tab pos="1663700" algn="l"/>
                        </a:tabLst>
                      </a:pPr>
                      <a:r>
                        <a:rPr sz="3200">
                          <a:latin typeface="American Typewriter"/>
                          <a:ea typeface="American Typewriter"/>
                          <a:cs typeface="American Typewriter"/>
                          <a:sym typeface="American Typewriter"/>
                        </a:rPr>
                        <a:t>Proprietà Violate</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A62B17"/>
                    </a:solidFill>
                  </a:tcPr>
                </a:tc>
                <a:tc>
                  <a:txBody>
                    <a:bodyPr/>
                    <a:lstStyle/>
                    <a:p>
                      <a:pPr defTabSz="914400">
                        <a:tabLst>
                          <a:tab pos="1663700" algn="l"/>
                        </a:tabLst>
                      </a:pPr>
                      <a:r>
                        <a:rPr sz="3200">
                          <a:latin typeface="American Typewriter"/>
                          <a:ea typeface="American Typewriter"/>
                          <a:cs typeface="American Typewriter"/>
                          <a:sym typeface="American Typewriter"/>
                        </a:rPr>
                        <a:t>Come viene effettuata la violazione?</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A62B17"/>
                    </a:solidFill>
                  </a:tcPr>
                </a:tc>
              </a:tr>
              <a:tr h="758371">
                <a:tc>
                  <a:txBody>
                    <a:bodyPr/>
                    <a:lstStyle/>
                    <a:p>
                      <a:pPr defTabSz="914400">
                        <a:tabLst>
                          <a:tab pos="1663700" algn="l"/>
                        </a:tabLst>
                      </a:pPr>
                      <a:r>
                        <a:rPr sz="3200">
                          <a:latin typeface="American Typewriter"/>
                          <a:ea typeface="American Typewriter"/>
                          <a:cs typeface="American Typewriter"/>
                          <a:sym typeface="American Typewriter"/>
                        </a:rPr>
                        <a:t>S</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A62B17">
                        <a:alpha val="50000"/>
                      </a:srgbClr>
                    </a:solidFill>
                  </a:tcPr>
                </a:tc>
                <a:tc>
                  <a:txBody>
                    <a:bodyPr/>
                    <a:lstStyle/>
                    <a:p>
                      <a:pPr defTabSz="914400"/>
                      <a:r>
                        <a:rPr sz="3200">
                          <a:latin typeface="American Typewriter"/>
                          <a:ea typeface="American Typewriter"/>
                          <a:cs typeface="American Typewriter"/>
                          <a:sym typeface="American Typewriter"/>
                        </a:rPr>
                        <a:t>Spoofing</a:t>
                      </a:r>
                    </a:p>
                  </a:txBody>
                  <a:tcPr marL="50800" marR="50800" marT="50800" marB="50800" anchor="ctr" anchorCtr="0" horzOverflow="overflow">
                    <a:lnL w="12700">
                      <a:solidFill>
                        <a:srgbClr val="000000"/>
                      </a:solidFill>
                      <a:miter lim="400000"/>
                    </a:lnL>
                    <a:lnT w="12700">
                      <a:solidFill>
                        <a:srgbClr val="000000"/>
                      </a:solidFill>
                      <a:miter lim="400000"/>
                    </a:lnT>
                  </a:tcPr>
                </a:tc>
                <a:tc>
                  <a:txBody>
                    <a:bodyPr/>
                    <a:lstStyle/>
                    <a:p>
                      <a:pPr defTabSz="914400"/>
                      <a:r>
                        <a:rPr sz="3200">
                          <a:latin typeface="American Typewriter"/>
                          <a:ea typeface="American Typewriter"/>
                          <a:cs typeface="American Typewriter"/>
                          <a:sym typeface="American Typewriter"/>
                        </a:rPr>
                        <a:t>Autenticità</a:t>
                      </a:r>
                    </a:p>
                  </a:txBody>
                  <a:tcPr marL="50800" marR="50800" marT="50800" marB="50800" anchor="ctr" anchorCtr="0" horzOverflow="overflow">
                    <a:lnT w="12700">
                      <a:solidFill>
                        <a:srgbClr val="000000"/>
                      </a:solidFill>
                      <a:miter lim="400000"/>
                    </a:lnT>
                  </a:tcPr>
                </a:tc>
                <a:tc>
                  <a:txBody>
                    <a:bodyPr/>
                    <a:lstStyle/>
                    <a:p>
                      <a:pPr defTabSz="914400"/>
                      <a:r>
                        <a:rPr sz="3200">
                          <a:latin typeface="American Typewriter"/>
                          <a:ea typeface="American Typewriter"/>
                          <a:cs typeface="American Typewriter"/>
                          <a:sym typeface="American Typewriter"/>
                        </a:rPr>
                        <a:t>Impersonare qualcos’altro o qualcun’altro </a:t>
                      </a:r>
                    </a:p>
                  </a:txBody>
                  <a:tcPr marL="50800" marR="50800" marT="50800" marB="50800" anchor="ctr" anchorCtr="0" horzOverflow="overflow">
                    <a:lnT w="12700">
                      <a:solidFill>
                        <a:srgbClr val="000000"/>
                      </a:solidFill>
                      <a:miter lim="400000"/>
                    </a:lnT>
                  </a:tcPr>
                </a:tc>
              </a:tr>
              <a:tr h="758371">
                <a:tc>
                  <a:txBody>
                    <a:bodyPr/>
                    <a:lstStyle/>
                    <a:p>
                      <a:pPr defTabSz="914400">
                        <a:tabLst>
                          <a:tab pos="1663700" algn="l"/>
                        </a:tabLst>
                      </a:pPr>
                      <a:r>
                        <a:rPr sz="3200">
                          <a:latin typeface="American Typewriter"/>
                          <a:ea typeface="American Typewriter"/>
                          <a:cs typeface="American Typewriter"/>
                          <a:sym typeface="American Typewriter"/>
                        </a:rPr>
                        <a:t>T</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A62B17">
                        <a:alpha val="50000"/>
                      </a:srgbClr>
                    </a:solidFill>
                  </a:tcPr>
                </a:tc>
                <a:tc>
                  <a:txBody>
                    <a:bodyPr/>
                    <a:lstStyle/>
                    <a:p>
                      <a:pPr defTabSz="914400"/>
                      <a:r>
                        <a:rPr sz="3200">
                          <a:latin typeface="American Typewriter"/>
                          <a:ea typeface="American Typewriter"/>
                          <a:cs typeface="American Typewriter"/>
                          <a:sym typeface="American Typewriter"/>
                        </a:rPr>
                        <a:t>Tampering</a:t>
                      </a:r>
                    </a:p>
                  </a:txBody>
                  <a:tcPr marL="50800" marR="50800" marT="50800" marB="50800" anchor="ctr" anchorCtr="0" horzOverflow="overflow">
                    <a:lnL w="12700">
                      <a:solidFill>
                        <a:srgbClr val="000000"/>
                      </a:solidFill>
                      <a:miter lim="400000"/>
                    </a:lnL>
                    <a:solidFill>
                      <a:srgbClr val="FAF7E9">
                        <a:alpha val="50000"/>
                      </a:srgbClr>
                    </a:solidFill>
                  </a:tcPr>
                </a:tc>
                <a:tc>
                  <a:txBody>
                    <a:bodyPr/>
                    <a:lstStyle/>
                    <a:p>
                      <a:pPr defTabSz="914400"/>
                      <a:r>
                        <a:rPr sz="3200">
                          <a:latin typeface="American Typewriter"/>
                          <a:ea typeface="American Typewriter"/>
                          <a:cs typeface="American Typewriter"/>
                          <a:sym typeface="American Typewriter"/>
                        </a:rPr>
                        <a:t>Integrità</a:t>
                      </a:r>
                    </a:p>
                  </a:txBody>
                  <a:tcPr marL="50800" marR="50800" marT="50800" marB="50800" anchor="ctr" anchorCtr="0" horzOverflow="overflow">
                    <a:solidFill>
                      <a:srgbClr val="FAF7E9">
                        <a:alpha val="50000"/>
                      </a:srgbClr>
                    </a:solidFill>
                  </a:tcPr>
                </a:tc>
                <a:tc>
                  <a:txBody>
                    <a:bodyPr/>
                    <a:lstStyle/>
                    <a:p>
                      <a:pPr defTabSz="914400"/>
                      <a:r>
                        <a:rPr sz="3200">
                          <a:latin typeface="American Typewriter"/>
                          <a:ea typeface="American Typewriter"/>
                          <a:cs typeface="American Typewriter"/>
                          <a:sym typeface="American Typewriter"/>
                        </a:rPr>
                        <a:t>Modificare dati sulla memoria, rete, etc..</a:t>
                      </a:r>
                    </a:p>
                  </a:txBody>
                  <a:tcPr marL="50800" marR="50800" marT="50800" marB="50800" anchor="ctr" anchorCtr="0" horzOverflow="overflow">
                    <a:solidFill>
                      <a:srgbClr val="FAF7E9">
                        <a:alpha val="50000"/>
                      </a:srgbClr>
                    </a:solidFill>
                  </a:tcPr>
                </a:tc>
              </a:tr>
              <a:tr h="758371">
                <a:tc>
                  <a:txBody>
                    <a:bodyPr/>
                    <a:lstStyle/>
                    <a:p>
                      <a:pPr defTabSz="914400">
                        <a:tabLst>
                          <a:tab pos="1663700" algn="l"/>
                        </a:tabLst>
                      </a:pPr>
                      <a:r>
                        <a:rPr sz="3200">
                          <a:latin typeface="American Typewriter"/>
                          <a:ea typeface="American Typewriter"/>
                          <a:cs typeface="American Typewriter"/>
                          <a:sym typeface="American Typewriter"/>
                        </a:rPr>
                        <a:t>R</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A62B17">
                        <a:alpha val="50000"/>
                      </a:srgbClr>
                    </a:solidFill>
                  </a:tcPr>
                </a:tc>
                <a:tc>
                  <a:txBody>
                    <a:bodyPr/>
                    <a:lstStyle/>
                    <a:p>
                      <a:pPr defTabSz="914400"/>
                      <a:r>
                        <a:rPr sz="3200">
                          <a:latin typeface="American Typewriter"/>
                          <a:ea typeface="American Typewriter"/>
                          <a:cs typeface="American Typewriter"/>
                          <a:sym typeface="American Typewriter"/>
                        </a:rPr>
                        <a:t>Repudiation</a:t>
                      </a:r>
                    </a:p>
                  </a:txBody>
                  <a:tcPr marL="50800" marR="50800" marT="50800" marB="50800" anchor="ctr" anchorCtr="0" horzOverflow="overflow">
                    <a:lnL w="12700">
                      <a:solidFill>
                        <a:srgbClr val="000000"/>
                      </a:solidFill>
                      <a:miter lim="400000"/>
                    </a:lnL>
                  </a:tcPr>
                </a:tc>
                <a:tc>
                  <a:txBody>
                    <a:bodyPr/>
                    <a:lstStyle/>
                    <a:p>
                      <a:pPr defTabSz="914400"/>
                      <a:r>
                        <a:rPr sz="3200">
                          <a:latin typeface="American Typewriter"/>
                          <a:ea typeface="American Typewriter"/>
                          <a:cs typeface="American Typewriter"/>
                          <a:sym typeface="American Typewriter"/>
                        </a:rPr>
                        <a:t>Non Repudiation</a:t>
                      </a:r>
                    </a:p>
                  </a:txBody>
                  <a:tcPr marL="50800" marR="50800" marT="50800" marB="50800" anchor="ctr" anchorCtr="0" horzOverflow="overflow"/>
                </a:tc>
                <a:tc>
                  <a:txBody>
                    <a:bodyPr/>
                    <a:lstStyle/>
                    <a:p>
                      <a:pPr defTabSz="914400"/>
                      <a:r>
                        <a:rPr sz="3200">
                          <a:latin typeface="American Typewriter"/>
                          <a:ea typeface="American Typewriter"/>
                          <a:cs typeface="American Typewriter"/>
                          <a:sym typeface="American Typewriter"/>
                        </a:rPr>
                        <a:t>Affermare di non aver compiuto una determinata azione</a:t>
                      </a:r>
                    </a:p>
                  </a:txBody>
                  <a:tcPr marL="50800" marR="50800" marT="50800" marB="50800" anchor="ctr" anchorCtr="0" horzOverflow="overflow"/>
                </a:tc>
              </a:tr>
              <a:tr h="758371">
                <a:tc>
                  <a:txBody>
                    <a:bodyPr/>
                    <a:lstStyle/>
                    <a:p>
                      <a:pPr defTabSz="914400">
                        <a:tabLst>
                          <a:tab pos="1663700" algn="l"/>
                        </a:tabLst>
                      </a:pPr>
                      <a:r>
                        <a:rPr sz="3200">
                          <a:latin typeface="American Typewriter"/>
                          <a:ea typeface="American Typewriter"/>
                          <a:cs typeface="American Typewriter"/>
                          <a:sym typeface="American Typewriter"/>
                        </a:rPr>
                        <a:t>I</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A62B17">
                        <a:alpha val="50000"/>
                      </a:srgbClr>
                    </a:solidFill>
                  </a:tcPr>
                </a:tc>
                <a:tc>
                  <a:txBody>
                    <a:bodyPr/>
                    <a:lstStyle/>
                    <a:p>
                      <a:pPr defTabSz="914400"/>
                      <a:r>
                        <a:rPr sz="3200">
                          <a:latin typeface="American Typewriter"/>
                          <a:ea typeface="American Typewriter"/>
                          <a:cs typeface="American Typewriter"/>
                          <a:sym typeface="American Typewriter"/>
                        </a:rPr>
                        <a:t>Information Disclosure</a:t>
                      </a:r>
                    </a:p>
                  </a:txBody>
                  <a:tcPr marL="50800" marR="50800" marT="50800" marB="50800" anchor="ctr" anchorCtr="0" horzOverflow="overflow">
                    <a:lnL w="12700">
                      <a:solidFill>
                        <a:srgbClr val="000000"/>
                      </a:solidFill>
                      <a:miter lim="400000"/>
                    </a:lnL>
                    <a:solidFill>
                      <a:srgbClr val="FAF7E9">
                        <a:alpha val="50000"/>
                      </a:srgbClr>
                    </a:solidFill>
                  </a:tcPr>
                </a:tc>
                <a:tc>
                  <a:txBody>
                    <a:bodyPr/>
                    <a:lstStyle/>
                    <a:p>
                      <a:pPr defTabSz="914400"/>
                      <a:r>
                        <a:rPr sz="3200">
                          <a:latin typeface="American Typewriter"/>
                          <a:ea typeface="American Typewriter"/>
                          <a:cs typeface="American Typewriter"/>
                          <a:sym typeface="American Typewriter"/>
                        </a:rPr>
                        <a:t>Confidenzialità</a:t>
                      </a:r>
                    </a:p>
                  </a:txBody>
                  <a:tcPr marL="50800" marR="50800" marT="50800" marB="50800" anchor="ctr" anchorCtr="0" horzOverflow="overflow">
                    <a:solidFill>
                      <a:srgbClr val="FAF7E9">
                        <a:alpha val="50000"/>
                      </a:srgbClr>
                    </a:solidFill>
                  </a:tcPr>
                </a:tc>
                <a:tc>
                  <a:txBody>
                    <a:bodyPr/>
                    <a:lstStyle/>
                    <a:p>
                      <a:pPr defTabSz="914400"/>
                      <a:r>
                        <a:rPr sz="3200">
                          <a:latin typeface="American Typewriter"/>
                          <a:ea typeface="American Typewriter"/>
                          <a:cs typeface="American Typewriter"/>
                          <a:sym typeface="American Typewriter"/>
                        </a:rPr>
                        <a:t>Fornire informazioni a persone non autorizzate</a:t>
                      </a:r>
                    </a:p>
                  </a:txBody>
                  <a:tcPr marL="50800" marR="50800" marT="50800" marB="50800" anchor="ctr" anchorCtr="0" horzOverflow="overflow">
                    <a:solidFill>
                      <a:srgbClr val="FAF7E9">
                        <a:alpha val="50000"/>
                      </a:srgbClr>
                    </a:solidFill>
                  </a:tcPr>
                </a:tc>
              </a:tr>
              <a:tr h="758371">
                <a:tc>
                  <a:txBody>
                    <a:bodyPr/>
                    <a:lstStyle/>
                    <a:p>
                      <a:pPr defTabSz="914400">
                        <a:tabLst>
                          <a:tab pos="1663700" algn="l"/>
                        </a:tabLst>
                      </a:pPr>
                      <a:r>
                        <a:rPr sz="3200">
                          <a:latin typeface="American Typewriter"/>
                          <a:ea typeface="American Typewriter"/>
                          <a:cs typeface="American Typewriter"/>
                          <a:sym typeface="American Typewriter"/>
                        </a:rPr>
                        <a:t>D</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A62B17">
                        <a:alpha val="50000"/>
                      </a:srgbClr>
                    </a:solidFill>
                  </a:tcPr>
                </a:tc>
                <a:tc>
                  <a:txBody>
                    <a:bodyPr/>
                    <a:lstStyle/>
                    <a:p>
                      <a:pPr defTabSz="914400"/>
                      <a:r>
                        <a:rPr sz="3200">
                          <a:latin typeface="American Typewriter"/>
                          <a:ea typeface="American Typewriter"/>
                          <a:cs typeface="American Typewriter"/>
                          <a:sym typeface="American Typewriter"/>
                        </a:rPr>
                        <a:t>Denial of Service</a:t>
                      </a:r>
                    </a:p>
                  </a:txBody>
                  <a:tcPr marL="50800" marR="50800" marT="50800" marB="50800" anchor="ctr" anchorCtr="0" horzOverflow="overflow">
                    <a:lnL w="12700">
                      <a:solidFill>
                        <a:srgbClr val="000000"/>
                      </a:solidFill>
                      <a:miter lim="400000"/>
                    </a:lnL>
                  </a:tcPr>
                </a:tc>
                <a:tc>
                  <a:txBody>
                    <a:bodyPr/>
                    <a:lstStyle/>
                    <a:p>
                      <a:pPr defTabSz="914400"/>
                      <a:r>
                        <a:rPr sz="3200">
                          <a:latin typeface="American Typewriter"/>
                          <a:ea typeface="American Typewriter"/>
                          <a:cs typeface="American Typewriter"/>
                          <a:sym typeface="American Typewriter"/>
                        </a:rPr>
                        <a:t>Availability</a:t>
                      </a:r>
                    </a:p>
                  </a:txBody>
                  <a:tcPr marL="50800" marR="50800" marT="50800" marB="50800" anchor="ctr" anchorCtr="0" horzOverflow="overflow"/>
                </a:tc>
                <a:tc>
                  <a:txBody>
                    <a:bodyPr/>
                    <a:lstStyle/>
                    <a:p>
                      <a:pPr defTabSz="914400"/>
                      <a:r>
                        <a:rPr sz="3200">
                          <a:latin typeface="American Typewriter"/>
                          <a:ea typeface="American Typewriter"/>
                          <a:cs typeface="American Typewriter"/>
                          <a:sym typeface="American Typewriter"/>
                        </a:rPr>
                        <a:t>Impedire l’accesso alle risorse e/o i servizi</a:t>
                      </a:r>
                    </a:p>
                  </a:txBody>
                  <a:tcPr marL="50800" marR="50800" marT="50800" marB="50800" anchor="ctr" anchorCtr="0" horzOverflow="overflow"/>
                </a:tc>
              </a:tr>
              <a:tr h="758371">
                <a:tc>
                  <a:txBody>
                    <a:bodyPr/>
                    <a:lstStyle/>
                    <a:p>
                      <a:pPr defTabSz="914400">
                        <a:tabLst>
                          <a:tab pos="1663700" algn="l"/>
                        </a:tabLst>
                      </a:pPr>
                      <a:r>
                        <a:rPr sz="3200">
                          <a:latin typeface="American Typewriter"/>
                          <a:ea typeface="American Typewriter"/>
                          <a:cs typeface="American Typewriter"/>
                          <a:sym typeface="American Typewriter"/>
                        </a:rPr>
                        <a:t>E</a:t>
                      </a:r>
                    </a:p>
                  </a:txBody>
                  <a:tcPr marL="50800" marR="50800" marT="50800" marB="508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A62B17">
                        <a:alpha val="50000"/>
                      </a:srgbClr>
                    </a:solidFill>
                  </a:tcPr>
                </a:tc>
                <a:tc>
                  <a:txBody>
                    <a:bodyPr/>
                    <a:lstStyle/>
                    <a:p>
                      <a:pPr defTabSz="914400"/>
                      <a:r>
                        <a:rPr sz="3200">
                          <a:latin typeface="American Typewriter"/>
                          <a:ea typeface="American Typewriter"/>
                          <a:cs typeface="American Typewriter"/>
                          <a:sym typeface="American Typewriter"/>
                        </a:rPr>
                        <a:t>Elevation of Privilege</a:t>
                      </a:r>
                    </a:p>
                  </a:txBody>
                  <a:tcPr marL="50800" marR="50800" marT="50800" marB="50800" anchor="ctr" anchorCtr="0" horzOverflow="overflow">
                    <a:lnL w="12700">
                      <a:solidFill>
                        <a:srgbClr val="000000"/>
                      </a:solidFill>
                      <a:miter lim="400000"/>
                    </a:lnL>
                    <a:solidFill>
                      <a:srgbClr val="FAF7E9">
                        <a:alpha val="50000"/>
                      </a:srgbClr>
                    </a:solidFill>
                  </a:tcPr>
                </a:tc>
                <a:tc>
                  <a:txBody>
                    <a:bodyPr/>
                    <a:lstStyle/>
                    <a:p>
                      <a:pPr defTabSz="914400"/>
                      <a:r>
                        <a:rPr sz="3200">
                          <a:latin typeface="American Typewriter"/>
                          <a:ea typeface="American Typewriter"/>
                          <a:cs typeface="American Typewriter"/>
                          <a:sym typeface="American Typewriter"/>
                        </a:rPr>
                        <a:t>Authorization</a:t>
                      </a:r>
                    </a:p>
                  </a:txBody>
                  <a:tcPr marL="50800" marR="50800" marT="50800" marB="50800" anchor="ctr" anchorCtr="0" horzOverflow="overflow">
                    <a:solidFill>
                      <a:srgbClr val="FAF7E9">
                        <a:alpha val="50000"/>
                      </a:srgbClr>
                    </a:solidFill>
                  </a:tcPr>
                </a:tc>
                <a:tc>
                  <a:txBody>
                    <a:bodyPr/>
                    <a:lstStyle/>
                    <a:p>
                      <a:pPr defTabSz="914400"/>
                      <a:r>
                        <a:rPr sz="3200">
                          <a:latin typeface="American Typewriter"/>
                          <a:ea typeface="American Typewriter"/>
                          <a:cs typeface="American Typewriter"/>
                          <a:sym typeface="American Typewriter"/>
                        </a:rPr>
                        <a:t>Eseguire un azione che richiederebbe maggiori permessi</a:t>
                      </a:r>
                    </a:p>
                  </a:txBody>
                  <a:tcPr marL="50800" marR="50800" marT="50800" marB="50800" anchor="ctr" anchorCtr="0" horzOverflow="overflow">
                    <a:solidFill>
                      <a:srgbClr val="FAF7E9">
                        <a:alpha val="50000"/>
                      </a:srgbClr>
                    </a:solidFill>
                  </a:tcPr>
                </a:tc>
              </a:tr>
            </a:tbl>
          </a:graphicData>
        </a:graphic>
      </p:graphicFrame>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2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27" name="Threat Modeling"/>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Threat Modeling</a:t>
            </a:r>
          </a:p>
        </p:txBody>
      </p:sp>
      <p:pic>
        <p:nvPicPr>
          <p:cNvPr id="62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630" name="Immagine" descr="Immagine"/>
          <p:cNvPicPr>
            <a:picLocks noChangeAspect="0"/>
          </p:cNvPicPr>
          <p:nvPr/>
        </p:nvPicPr>
        <p:blipFill>
          <a:blip r:embed="rId4">
            <a:extLst/>
          </a:blip>
          <a:stretch>
            <a:fillRect/>
          </a:stretch>
        </p:blipFill>
        <p:spPr>
          <a:xfrm>
            <a:off x="2248205" y="2827212"/>
            <a:ext cx="19887590" cy="10117525"/>
          </a:xfrm>
          <a:prstGeom prst="rect">
            <a:avLst/>
          </a:prstGeom>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32"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33" name="Threat Modeling"/>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Threat Modeling</a:t>
            </a:r>
          </a:p>
        </p:txBody>
      </p:sp>
      <p:pic>
        <p:nvPicPr>
          <p:cNvPr id="634"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636" name="Come si può notare è presente un enorme boundary che rappresenta il computer su cui è ospitata l’applicazione, nella versione precedente infatti tutti i servizi erano ospitati su un’unica macchina senza essere distribuiti in container.…"/>
          <p:cNvSpPr txBox="1"/>
          <p:nvPr/>
        </p:nvSpPr>
        <p:spPr>
          <a:xfrm>
            <a:off x="965569" y="3328806"/>
            <a:ext cx="22452860" cy="843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Come si può notare è presente un enorme boundary che rappresenta il computer su cui è ospitata l’applicazione, nella versione precedente infatti tutti i servizi erano ospitati su un’unica macchina senza essere distribuiti in container.</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L’applicazione .war veniva lanciata in locale sfruttando il server tomcat. </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L’autenticazione avveniva tramite SpringSecurity. </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I dati degli utenti erano interamente memorizzati su un Database ospitato sul servizio Microsoft SQL Server che girava sulla stessa macchina dell’applicazione.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3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39" name="Threat Analysis"/>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Threat Analysis</a:t>
            </a:r>
          </a:p>
        </p:txBody>
      </p:sp>
      <p:pic>
        <p:nvPicPr>
          <p:cNvPr id="640"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642" name="Dopo aver effettuato la modellazione è possibile muoversi verso l’Analysis view dove viene caricata la lista delle possibili minacce.…"/>
          <p:cNvSpPr txBox="1"/>
          <p:nvPr/>
        </p:nvSpPr>
        <p:spPr>
          <a:xfrm>
            <a:off x="819897" y="2496291"/>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Dopo aver effettuato la modellazione è possibile muoversi verso l’Analysis view dove viene caricata la lista delle possibili minacce.</a:t>
            </a:r>
          </a:p>
          <a:p>
            <a:pPr algn="l" defTabSz="457200">
              <a:spcBef>
                <a:spcPts val="1200"/>
              </a:spcBef>
              <a:defRPr sz="4500">
                <a:solidFill>
                  <a:srgbClr val="000000"/>
                </a:solidFill>
                <a:latin typeface="American Typewriter"/>
                <a:ea typeface="American Typewriter"/>
                <a:cs typeface="American Typewriter"/>
                <a:sym typeface="American Typewriter"/>
              </a:defRPr>
            </a:pPr>
            <a:r>
              <a:t>Quest’ultima è organizzata in base a un titolo della minaccia , la categoria STRIDE a cui la minaccia appartiene , un suggerimento su come questa possa essere mitigata, il tipo di interazione tra gli assets e infine la priorità.</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Il report delle possibili minacce è stato accuratamente letto e nel momento in cui una minaccia è stata mitigata questo è stato scritto nel campo “Changed by”.</a:t>
            </a:r>
          </a:p>
          <a:p>
            <a:pPr algn="l" defTabSz="457200">
              <a:spcBef>
                <a:spcPts val="1200"/>
              </a:spcBef>
              <a:defRPr sz="4500">
                <a:solidFill>
                  <a:srgbClr val="000000"/>
                </a:solidFill>
                <a:latin typeface="American Typewriter"/>
                <a:ea typeface="American Typewriter"/>
                <a:cs typeface="American Typewriter"/>
                <a:sym typeface="American Typewriter"/>
              </a:defRPr>
            </a:pPr>
            <a:r>
              <a:t>Nel campo justification invece è stato inserito il motivo per cui la minaccia in realtà non è considerabile.</a:t>
            </a:r>
          </a:p>
        </p:txBody>
      </p:sp>
      <p:pic>
        <p:nvPicPr>
          <p:cNvPr id="643" name="Immagine" descr="Immagine"/>
          <p:cNvPicPr>
            <a:picLocks noChangeAspect="1"/>
          </p:cNvPicPr>
          <p:nvPr/>
        </p:nvPicPr>
        <p:blipFill>
          <a:blip r:embed="rId4">
            <a:extLst/>
          </a:blip>
          <a:srcRect l="0" t="0" r="0" b="0"/>
          <a:stretch>
            <a:fillRect/>
          </a:stretch>
        </p:blipFill>
        <p:spPr>
          <a:xfrm>
            <a:off x="2652514" y="6059191"/>
            <a:ext cx="19078903" cy="4130583"/>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4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46" name="Threat Analysis"/>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Threat Analysis</a:t>
            </a:r>
          </a:p>
        </p:txBody>
      </p:sp>
      <p:pic>
        <p:nvPicPr>
          <p:cNvPr id="64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649" name="Immagine" descr="Immagine"/>
          <p:cNvPicPr>
            <a:picLocks noChangeAspect="0"/>
          </p:cNvPicPr>
          <p:nvPr/>
        </p:nvPicPr>
        <p:blipFill>
          <a:blip r:embed="rId4">
            <a:extLst/>
          </a:blip>
          <a:stretch>
            <a:fillRect/>
          </a:stretch>
        </p:blipFill>
        <p:spPr>
          <a:xfrm>
            <a:off x="1429378" y="3416267"/>
            <a:ext cx="21525244" cy="8592933"/>
          </a:xfrm>
          <a:prstGeom prst="rect">
            <a:avLst/>
          </a:prstGeom>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5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52" name="Threat Analysis"/>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Threat Analysis</a:t>
            </a:r>
          </a:p>
        </p:txBody>
      </p:sp>
      <p:pic>
        <p:nvPicPr>
          <p:cNvPr id="65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655" name="Nel momento in cui si è migrati verso l’architettura dockerizzata a microservizi è stata effettuata un’ulteriore modellazione del software e successiva analisi dei possibili threat."/>
          <p:cNvSpPr txBox="1"/>
          <p:nvPr/>
        </p:nvSpPr>
        <p:spPr>
          <a:xfrm>
            <a:off x="819897" y="2496291"/>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spcBef>
                <a:spcPts val="1200"/>
              </a:spcBef>
              <a:defRPr sz="4500">
                <a:solidFill>
                  <a:srgbClr val="000000"/>
                </a:solidFill>
                <a:latin typeface="American Typewriter"/>
                <a:ea typeface="American Typewriter"/>
                <a:cs typeface="American Typewriter"/>
                <a:sym typeface="American Typewriter"/>
              </a:defRPr>
            </a:lvl1pPr>
          </a:lstStyle>
          <a:p>
            <a:pPr/>
            <a:r>
              <a:t>Nel momento in cui si è migrati verso l’architettura dockerizzata a microservizi è stata effettuata un’ulteriore modellazione del software e successiva analisi dei possibili threat.</a:t>
            </a:r>
          </a:p>
        </p:txBody>
      </p:sp>
      <p:pic>
        <p:nvPicPr>
          <p:cNvPr id="656" name="threatnew.png" descr="threatnew.png"/>
          <p:cNvPicPr>
            <a:picLocks noChangeAspect="0"/>
          </p:cNvPicPr>
          <p:nvPr/>
        </p:nvPicPr>
        <p:blipFill>
          <a:blip r:embed="rId4">
            <a:extLst/>
          </a:blip>
          <a:stretch>
            <a:fillRect/>
          </a:stretch>
        </p:blipFill>
        <p:spPr>
          <a:xfrm>
            <a:off x="3485250" y="4608118"/>
            <a:ext cx="17413500" cy="8726882"/>
          </a:xfrm>
          <a:prstGeom prst="rect">
            <a:avLst/>
          </a:prstGeom>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5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59" name="Threat Analysis - Assessmen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Threat Analysis - Assessment</a:t>
            </a:r>
          </a:p>
        </p:txBody>
      </p:sp>
      <p:pic>
        <p:nvPicPr>
          <p:cNvPr id="660"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662" name="Ancora una volta sono state identificati i Threat.…"/>
          <p:cNvSpPr txBox="1"/>
          <p:nvPr/>
        </p:nvSpPr>
        <p:spPr>
          <a:xfrm>
            <a:off x="819897" y="2496291"/>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Ancora una volta sono state identificati i Threat.</a:t>
            </a: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p>
          <a:p>
            <a:pPr algn="l" defTabSz="457200">
              <a:spcBef>
                <a:spcPts val="1200"/>
              </a:spcBef>
              <a:defRPr sz="4500">
                <a:solidFill>
                  <a:srgbClr val="000000"/>
                </a:solidFill>
                <a:latin typeface="American Typewriter"/>
                <a:ea typeface="American Typewriter"/>
                <a:cs typeface="American Typewriter"/>
                <a:sym typeface="American Typewriter"/>
              </a:defRPr>
            </a:pPr>
            <a:r>
              <a:t>All’interno della lista poi sono stati selezionati quelli effettivi e si è proceduto con il confronto con il file NIST SP 800-53 v.5 al fine di poter identificare i possibili controlli di sicurezza da poter applicare al fine di mitigare il threat.</a:t>
            </a:r>
          </a:p>
        </p:txBody>
      </p:sp>
      <p:pic>
        <p:nvPicPr>
          <p:cNvPr id="663" name="Immagine" descr="Immagine"/>
          <p:cNvPicPr>
            <a:picLocks noChangeAspect="1"/>
          </p:cNvPicPr>
          <p:nvPr/>
        </p:nvPicPr>
        <p:blipFill>
          <a:blip r:embed="rId4">
            <a:extLst/>
          </a:blip>
          <a:stretch>
            <a:fillRect/>
          </a:stretch>
        </p:blipFill>
        <p:spPr>
          <a:xfrm>
            <a:off x="3092567" y="3292955"/>
            <a:ext cx="18198866" cy="3966177"/>
          </a:xfrm>
          <a:prstGeom prst="rect">
            <a:avLst/>
          </a:prstGeom>
          <a:ln w="12700">
            <a:miter lim="400000"/>
          </a:ln>
        </p:spPr>
      </p:pic>
      <p:graphicFrame>
        <p:nvGraphicFramePr>
          <p:cNvPr id="664" name="Tabella 1"/>
          <p:cNvGraphicFramePr/>
          <p:nvPr/>
        </p:nvGraphicFramePr>
        <p:xfrm>
          <a:off x="3629124" y="9759950"/>
          <a:ext cx="22601834" cy="3948311"/>
        </p:xfrm>
        <a:graphic xmlns:a="http://schemas.openxmlformats.org/drawingml/2006/main">
          <a:graphicData uri="http://schemas.openxmlformats.org/drawingml/2006/table">
            <a:tbl>
              <a:tblPr firstCol="0" firstRow="0" lastCol="0" lastRow="0" bandCol="0" bandRow="0" rtl="0">
                <a:tableStyleId>{4A9BC294-FFE2-49D5-8D69-9E1BD2C41BD5}</a:tableStyleId>
              </a:tblPr>
              <a:tblGrid>
                <a:gridCol w="5815211"/>
                <a:gridCol w="3259238"/>
                <a:gridCol w="8051302"/>
              </a:tblGrid>
              <a:tr h="624242">
                <a:tc>
                  <a:txBody>
                    <a:bodyPr/>
                    <a:lstStyle/>
                    <a:p>
                      <a:pPr algn="l" defTabSz="457200"/>
                      <a:r>
                        <a:rPr b="1" sz="2800">
                          <a:sym typeface="American Typewriter"/>
                        </a:rPr>
                        <a:t>Threat</a:t>
                      </a:r>
                    </a:p>
                  </a:txBody>
                  <a:tcPr marL="12700" marR="12700" marT="12700" marB="12700" anchor="ctr" anchorCtr="0" horzOverflow="overflow">
                    <a:solidFill>
                      <a:srgbClr val="A62B17"/>
                    </a:solidFill>
                  </a:tcPr>
                </a:tc>
                <a:tc>
                  <a:txBody>
                    <a:bodyPr/>
                    <a:lstStyle/>
                    <a:p>
                      <a:pPr algn="l" defTabSz="457200"/>
                      <a:r>
                        <a:rPr b="1" sz="2800">
                          <a:sym typeface="American Typewriter"/>
                        </a:rPr>
                        <a:t>STRIDE</a:t>
                      </a:r>
                    </a:p>
                  </a:txBody>
                  <a:tcPr marL="12700" marR="12700" marT="12700" marB="12700" anchor="ctr" anchorCtr="0" horzOverflow="overflow">
                    <a:solidFill>
                      <a:srgbClr val="A62B17"/>
                    </a:solidFill>
                  </a:tcPr>
                </a:tc>
                <a:tc>
                  <a:txBody>
                    <a:bodyPr/>
                    <a:lstStyle/>
                    <a:p>
                      <a:pPr algn="l" defTabSz="457200"/>
                      <a:r>
                        <a:rPr b="1" sz="2800">
                          <a:sym typeface="American Typewriter"/>
                        </a:rPr>
                        <a:t>Controlli di Sicurezza</a:t>
                      </a:r>
                    </a:p>
                  </a:txBody>
                  <a:tcPr marL="12700" marR="12700" marT="12700" marB="12700" anchor="ctr" anchorCtr="0" horzOverflow="overflow">
                    <a:solidFill>
                      <a:srgbClr val="A62B17"/>
                    </a:solidFill>
                  </a:tcPr>
                </a:tc>
              </a:tr>
              <a:tr h="938446">
                <a:tc>
                  <a:txBody>
                    <a:bodyPr/>
                    <a:lstStyle/>
                    <a:p>
                      <a:pPr algn="l" defTabSz="457200"/>
                      <a:r>
                        <a:rPr sz="2800">
                          <a:sym typeface="American Typewriter"/>
                        </a:rPr>
                        <a:t>Spoofing the rentapp-service Process</a:t>
                      </a:r>
                    </a:p>
                  </a:txBody>
                  <a:tcPr marL="12700" marR="12700" marT="12700" marB="12700" anchor="ctr" anchorCtr="0" horzOverflow="overflow">
                    <a:solidFill>
                      <a:srgbClr val="A62B17">
                        <a:alpha val="50000"/>
                      </a:srgbClr>
                    </a:solidFill>
                  </a:tcPr>
                </a:tc>
                <a:tc>
                  <a:txBody>
                    <a:bodyPr/>
                    <a:lstStyle/>
                    <a:p>
                      <a:pPr algn="l" defTabSz="457200"/>
                      <a:r>
                        <a:rPr sz="2800">
                          <a:sym typeface="American Typewriter"/>
                        </a:rPr>
                        <a:t>Spoofing</a:t>
                      </a:r>
                    </a:p>
                  </a:txBody>
                  <a:tcPr marL="12700" marR="12700" marT="12700" marB="12700" anchor="ctr" anchorCtr="0" horzOverflow="overflow"/>
                </a:tc>
                <a:tc>
                  <a:txBody>
                    <a:bodyPr/>
                    <a:lstStyle/>
                    <a:p>
                      <a:pPr algn="l" defTabSz="457200"/>
                      <a:r>
                        <a:rPr sz="2800">
                          <a:sym typeface="American Typewriter"/>
                        </a:rPr>
                        <a:t>IA-2, IA-3, IA-4, IA-5, IA-7,AC-2, AC-4,SC-10</a:t>
                      </a:r>
                    </a:p>
                  </a:txBody>
                  <a:tcPr marL="12700" marR="12700" marT="12700" marB="12700" anchor="ctr" anchorCtr="0" horzOverflow="overflow"/>
                </a:tc>
              </a:tr>
              <a:tr h="815178">
                <a:tc>
                  <a:txBody>
                    <a:bodyPr/>
                    <a:lstStyle/>
                    <a:p>
                      <a:pPr algn="l" defTabSz="457200"/>
                      <a:r>
                        <a:rPr sz="2800">
                          <a:sym typeface="American Typewriter"/>
                        </a:rPr>
                        <a:t>Weak Authentication Scheme</a:t>
                      </a:r>
                    </a:p>
                  </a:txBody>
                  <a:tcPr marL="12700" marR="12700" marT="12700" marB="12700" anchor="ctr" anchorCtr="0" horzOverflow="overflow">
                    <a:solidFill>
                      <a:srgbClr val="A62B17">
                        <a:alpha val="50000"/>
                      </a:srgbClr>
                    </a:solidFill>
                  </a:tcPr>
                </a:tc>
                <a:tc>
                  <a:txBody>
                    <a:bodyPr/>
                    <a:lstStyle/>
                    <a:p>
                      <a:pPr algn="l" defTabSz="457200"/>
                      <a:r>
                        <a:rPr sz="2800">
                          <a:sym typeface="American Typewriter"/>
                        </a:rPr>
                        <a:t>Information Disclosure</a:t>
                      </a:r>
                    </a:p>
                  </a:txBody>
                  <a:tcPr marL="12700" marR="12700" marT="12700" marB="12700" anchor="ctr" anchorCtr="0" horzOverflow="overflow"/>
                </a:tc>
                <a:tc>
                  <a:txBody>
                    <a:bodyPr/>
                    <a:lstStyle/>
                    <a:p>
                      <a:pPr algn="l" defTabSz="457200"/>
                      <a:r>
                        <a:rPr sz="2800">
                          <a:sym typeface="American Typewriter"/>
                        </a:rPr>
                        <a:t>AC-2,AC-17(2),IA-5(6), IA-6,SC-13, SC-28</a:t>
                      </a:r>
                    </a:p>
                  </a:txBody>
                  <a:tcPr marL="12700" marR="12700" marT="12700" marB="12700" anchor="ctr" anchorCtr="0" horzOverflow="overflow"/>
                </a:tc>
              </a:tr>
              <a:tr h="692059">
                <a:tc>
                  <a:txBody>
                    <a:bodyPr/>
                    <a:lstStyle/>
                    <a:p>
                      <a:pPr algn="l" defTabSz="457200"/>
                      <a:r>
                        <a:rPr sz="2800">
                          <a:sym typeface="American Typewriter"/>
                        </a:rPr>
                        <a:t>…</a:t>
                      </a:r>
                    </a:p>
                  </a:txBody>
                  <a:tcPr marL="12700" marR="12700" marT="12700" marB="12700" anchor="ctr" anchorCtr="0" horzOverflow="overflow">
                    <a:solidFill>
                      <a:srgbClr val="A62B17">
                        <a:alpha val="50000"/>
                      </a:srgbClr>
                    </a:solidFill>
                  </a:tcPr>
                </a:tc>
                <a:tc>
                  <a:txBody>
                    <a:bodyPr/>
                    <a:lstStyle/>
                    <a:p>
                      <a:pPr algn="l" defTabSz="457200"/>
                      <a:r>
                        <a:rPr sz="2800">
                          <a:sym typeface="American Typewriter"/>
                        </a:rPr>
                        <a:t>…</a:t>
                      </a:r>
                    </a:p>
                  </a:txBody>
                  <a:tcPr marL="12700" marR="12700" marT="12700" marB="12700" anchor="ctr" anchorCtr="0" horzOverflow="overflow"/>
                </a:tc>
                <a:tc>
                  <a:txBody>
                    <a:bodyPr/>
                    <a:lstStyle/>
                    <a:p>
                      <a:pPr algn="l" defTabSz="457200"/>
                      <a:r>
                        <a:rPr sz="2800">
                          <a:sym typeface="American Typewriter"/>
                        </a:rPr>
                        <a:t>…</a:t>
                      </a:r>
                    </a:p>
                  </a:txBody>
                  <a:tcPr marL="12700" marR="12700" marT="12700" marB="12700" anchor="ctr" anchorCtr="0" horzOverflow="overflow"/>
                </a:tc>
              </a:tr>
            </a:tbl>
          </a:graphicData>
        </a:graphic>
      </p:graphicFrame>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6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67" name="Threat Analysis - Assessment"/>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Threat Analysis - Assessment</a:t>
            </a:r>
          </a:p>
        </p:txBody>
      </p:sp>
      <p:pic>
        <p:nvPicPr>
          <p:cNvPr id="66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670" name="Procedendo come appena visto per ogni possibile threat reale che si è voluto mitigare si è ricavata la seguente tabella di controlli del NIST da implementare al fine di ‘eliminare’ i possibili threat. L’assessment dell’applicazione, in accordo con il NIS"/>
          <p:cNvSpPr txBox="1"/>
          <p:nvPr/>
        </p:nvSpPr>
        <p:spPr>
          <a:xfrm>
            <a:off x="819897" y="2496291"/>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Procedendo come appena visto per ogni possibile threat reale che si è voluto mitigare si è ricavata la seguente tabella di controlli del NIST da implementare al fine di ‘eliminare’ i possibili threat. L’assessment dell’applicazione, in accordo con il NIST, è stato effettuato per il livello di </a:t>
            </a:r>
            <a:r>
              <a:rPr b="1">
                <a:latin typeface="Avenir Next LT Pro"/>
                <a:ea typeface="Avenir Next LT Pro"/>
                <a:cs typeface="Avenir Next LT Pro"/>
                <a:sym typeface="Avenir Next LT Pro"/>
              </a:rPr>
              <a:t>impatto moderato.</a:t>
            </a:r>
          </a:p>
        </p:txBody>
      </p:sp>
      <p:graphicFrame>
        <p:nvGraphicFramePr>
          <p:cNvPr id="671" name="Tabella 1"/>
          <p:cNvGraphicFramePr/>
          <p:nvPr/>
        </p:nvGraphicFramePr>
        <p:xfrm>
          <a:off x="3144986" y="5832480"/>
          <a:ext cx="18106728" cy="8185316"/>
        </p:xfrm>
        <a:graphic xmlns:a="http://schemas.openxmlformats.org/drawingml/2006/main">
          <a:graphicData uri="http://schemas.openxmlformats.org/drawingml/2006/table">
            <a:tbl>
              <a:tblPr firstCol="0" firstRow="0" lastCol="0" lastRow="0" bandCol="0" bandRow="0" rtl="0">
                <a:tableStyleId>{4A9BC294-FFE2-49D5-8D69-9E1BD2C41BD5}</a:tableStyleId>
              </a:tblPr>
              <a:tblGrid>
                <a:gridCol w="5401474"/>
                <a:gridCol w="12692553"/>
              </a:tblGrid>
              <a:tr h="745142">
                <a:tc>
                  <a:txBody>
                    <a:bodyPr/>
                    <a:lstStyle/>
                    <a:p>
                      <a:pPr defTabSz="457200"/>
                      <a:r>
                        <a:rPr b="1" sz="2800">
                          <a:sym typeface="American Typewriter"/>
                        </a:rPr>
                        <a:t>STRIDE</a:t>
                      </a:r>
                    </a:p>
                  </a:txBody>
                  <a:tcPr marL="12700" marR="12700" marT="12700" marB="12700" anchor="ctr" anchorCtr="0" horzOverflow="overflow">
                    <a:solidFill>
                      <a:srgbClr val="A62B17"/>
                    </a:solidFill>
                  </a:tcPr>
                </a:tc>
                <a:tc>
                  <a:txBody>
                    <a:bodyPr/>
                    <a:lstStyle/>
                    <a:p>
                      <a:pPr defTabSz="457200"/>
                      <a:r>
                        <a:rPr b="1" sz="2800">
                          <a:sym typeface="American Typewriter"/>
                        </a:rPr>
                        <a:t>Controlli di Sicurezza</a:t>
                      </a:r>
                    </a:p>
                  </a:txBody>
                  <a:tcPr marL="12700" marR="12700" marT="12700" marB="12700" anchor="ctr" anchorCtr="0" horzOverflow="overflow">
                    <a:solidFill>
                      <a:srgbClr val="A62B17"/>
                    </a:solidFill>
                  </a:tcPr>
                </a:tc>
              </a:tr>
              <a:tr h="1340851">
                <a:tc>
                  <a:txBody>
                    <a:bodyPr/>
                    <a:lstStyle/>
                    <a:p>
                      <a:pPr defTabSz="457200"/>
                      <a:r>
                        <a:rPr sz="2800">
                          <a:sym typeface="American Typewriter"/>
                        </a:rPr>
                        <a:t>Spoofing</a:t>
                      </a:r>
                    </a:p>
                  </a:txBody>
                  <a:tcPr marL="12700" marR="12700" marT="12700" marB="12700" anchor="ctr" anchorCtr="0" horzOverflow="overflow">
                    <a:solidFill>
                      <a:srgbClr val="A62B17">
                        <a:alpha val="50000"/>
                      </a:srgbClr>
                    </a:solidFill>
                  </a:tcPr>
                </a:tc>
                <a:tc>
                  <a:txBody>
                    <a:bodyPr/>
                    <a:lstStyle/>
                    <a:p>
                      <a:pPr defTabSz="457200"/>
                      <a:r>
                        <a:rPr sz="2800">
                          <a:sym typeface="American Typewriter"/>
                        </a:rPr>
                        <a:t>IA-2, IA-3, IA-4, IA-5, IA-7, IA-11, IA-12(2)(3)(5) AC-2, AC-4, AC-7, AC-10, AC-12 SC-10, SC-17, SC-23</a:t>
                      </a:r>
                    </a:p>
                  </a:txBody>
                  <a:tcPr marL="12700" marR="12700" marT="12700" marB="12700" anchor="ctr" anchorCtr="0" horzOverflow="overflow"/>
                </a:tc>
              </a:tr>
              <a:tr h="985846">
                <a:tc>
                  <a:txBody>
                    <a:bodyPr/>
                    <a:lstStyle/>
                    <a:p>
                      <a:pPr defTabSz="457200"/>
                      <a:r>
                        <a:rPr sz="2800">
                          <a:sym typeface="American Typewriter"/>
                        </a:rPr>
                        <a:t>Tampering</a:t>
                      </a:r>
                    </a:p>
                  </a:txBody>
                  <a:tcPr marL="12700" marR="12700" marT="12700" marB="12700" anchor="ctr" anchorCtr="0" horzOverflow="overflow">
                    <a:solidFill>
                      <a:srgbClr val="A62B17">
                        <a:alpha val="50000"/>
                      </a:srgbClr>
                    </a:solidFill>
                  </a:tcPr>
                </a:tc>
                <a:tc>
                  <a:txBody>
                    <a:bodyPr/>
                    <a:lstStyle/>
                    <a:p>
                      <a:pPr defTabSz="457200"/>
                      <a:r>
                        <a:rPr sz="2800">
                          <a:sym typeface="American Typewriter"/>
                        </a:rPr>
                        <a:t>AC-3, AC-17(2) SC-8, SC-12, SC-13, SC-23, SC-28</a:t>
                      </a:r>
                    </a:p>
                  </a:txBody>
                  <a:tcPr marL="12700" marR="12700" marT="12700" marB="12700" anchor="ctr" anchorCtr="0" horzOverflow="overflow"/>
                </a:tc>
              </a:tr>
              <a:tr h="1238061">
                <a:tc>
                  <a:txBody>
                    <a:bodyPr/>
                    <a:lstStyle/>
                    <a:p>
                      <a:pPr defTabSz="457200"/>
                      <a:r>
                        <a:rPr sz="2800">
                          <a:sym typeface="American Typewriter"/>
                        </a:rPr>
                        <a:t>Repudiation</a:t>
                      </a:r>
                    </a:p>
                  </a:txBody>
                  <a:tcPr marL="12700" marR="12700" marT="12700" marB="12700" anchor="ctr" anchorCtr="0" horzOverflow="overflow">
                    <a:solidFill>
                      <a:srgbClr val="A62B17">
                        <a:alpha val="50000"/>
                      </a:srgbClr>
                    </a:solidFill>
                  </a:tcPr>
                </a:tc>
                <a:tc>
                  <a:txBody>
                    <a:bodyPr/>
                    <a:lstStyle/>
                    <a:p>
                      <a:pPr defTabSz="457200"/>
                      <a:r>
                        <a:rPr sz="2800">
                          <a:sym typeface="American Typewriter"/>
                        </a:rPr>
                        <a:t>IA-2, IA-4, IA-5, IA-11, IA-12 AC-2 SC-17</a:t>
                      </a:r>
                    </a:p>
                  </a:txBody>
                  <a:tcPr marL="12700" marR="12700" marT="12700" marB="12700" anchor="ctr" anchorCtr="0" horzOverflow="overflow"/>
                </a:tc>
              </a:tr>
              <a:tr h="1409610">
                <a:tc>
                  <a:txBody>
                    <a:bodyPr/>
                    <a:lstStyle/>
                    <a:p>
                      <a:pPr defTabSz="457200"/>
                      <a:r>
                        <a:rPr sz="2800">
                          <a:sym typeface="American Typewriter"/>
                        </a:rPr>
                        <a:t>Information Disclosure</a:t>
                      </a:r>
                    </a:p>
                  </a:txBody>
                  <a:tcPr marL="12700" marR="12700" marT="12700" marB="12700" anchor="ctr" anchorCtr="0" horzOverflow="overflow">
                    <a:solidFill>
                      <a:srgbClr val="A62B17">
                        <a:alpha val="50000"/>
                      </a:srgbClr>
                    </a:solidFill>
                  </a:tcPr>
                </a:tc>
                <a:tc>
                  <a:txBody>
                    <a:bodyPr/>
                    <a:lstStyle/>
                    <a:p>
                      <a:pPr defTabSz="457200"/>
                      <a:r>
                        <a:rPr sz="2800">
                          <a:sym typeface="American Typewriter"/>
                        </a:rPr>
                        <a:t>IA-5(6), IA-6
AC-2(12), AC-3, AC-4, AC-17(2), AC-20 SC-8, SC-12, SC-13, SC-23, SC-28</a:t>
                      </a:r>
                    </a:p>
                  </a:txBody>
                  <a:tcPr marL="12700" marR="12700" marT="12700" marB="12700" anchor="ctr" anchorCtr="0" horzOverflow="overflow"/>
                </a:tc>
              </a:tr>
              <a:tr h="806955">
                <a:tc>
                  <a:txBody>
                    <a:bodyPr/>
                    <a:lstStyle/>
                    <a:p>
                      <a:pPr defTabSz="457200"/>
                      <a:r>
                        <a:rPr sz="2800">
                          <a:sym typeface="American Typewriter"/>
                        </a:rPr>
                        <a:t>Denial Of Service</a:t>
                      </a:r>
                    </a:p>
                  </a:txBody>
                  <a:tcPr marL="12700" marR="12700" marT="12700" marB="12700" anchor="ctr" anchorCtr="0" horzOverflow="overflow">
                    <a:solidFill>
                      <a:srgbClr val="A62B17">
                        <a:alpha val="50000"/>
                      </a:srgbClr>
                    </a:solidFill>
                  </a:tcPr>
                </a:tc>
                <a:tc>
                  <a:txBody>
                    <a:bodyPr/>
                    <a:lstStyle/>
                    <a:p>
                      <a:pPr defTabSz="457200">
                        <a:defRPr sz="2800">
                          <a:sym typeface="American Typewriter"/>
                        </a:defRPr>
                      </a:pPr>
                    </a:p>
                  </a:txBody>
                  <a:tcPr marL="12700" marR="12700" marT="12700" marB="12700" anchor="ctr" anchorCtr="0" horzOverflow="overflow"/>
                </a:tc>
              </a:tr>
              <a:tr h="850900">
                <a:tc>
                  <a:txBody>
                    <a:bodyPr/>
                    <a:lstStyle/>
                    <a:p>
                      <a:pPr defTabSz="457200"/>
                      <a:r>
                        <a:rPr sz="2800">
                          <a:sym typeface="American Typewriter"/>
                        </a:rPr>
                        <a:t>Elevation Of Privilege</a:t>
                      </a:r>
                    </a:p>
                  </a:txBody>
                  <a:tcPr marL="12700" marR="12700" marT="12700" marB="12700" anchor="ctr" anchorCtr="0" horzOverflow="overflow">
                    <a:solidFill>
                      <a:srgbClr val="A62B17">
                        <a:alpha val="50000"/>
                      </a:srgbClr>
                    </a:solidFill>
                  </a:tcPr>
                </a:tc>
                <a:tc>
                  <a:txBody>
                    <a:bodyPr/>
                    <a:lstStyle/>
                    <a:p>
                      <a:pPr defTabSz="457200"/>
                      <a:r>
                        <a:rPr sz="2800">
                          <a:sym typeface="American Typewriter"/>
                        </a:rPr>
                        <a:t>AC-3, AC-6 SC-2, SC-39</a:t>
                      </a:r>
                    </a:p>
                  </a:txBody>
                  <a:tcPr marL="12700" marR="12700" marT="12700" marB="12700" anchor="ctr" anchorCtr="0" horzOverflow="overflow"/>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94"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195" name="Authenticity"/>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Authenticity</a:t>
            </a:r>
          </a:p>
        </p:txBody>
      </p:sp>
      <p:pic>
        <p:nvPicPr>
          <p:cNvPr id="196"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198" name="È la proprietà di un messaggio, o di chi lo invia, di essere genuino e poterne verificare la fedeltà ."/>
          <p:cNvSpPr txBox="1"/>
          <p:nvPr>
            <p:ph type="body" sz="half" idx="1"/>
          </p:nvPr>
        </p:nvSpPr>
        <p:spPr>
          <a:xfrm>
            <a:off x="762000" y="3071756"/>
            <a:ext cx="22860000" cy="4490019"/>
          </a:xfrm>
          <a:prstGeom prst="rect">
            <a:avLst/>
          </a:prstGeom>
        </p:spPr>
        <p:txBody>
          <a:bodyPr lIns="45719" tIns="45719" rIns="45719" bIns="45719"/>
          <a:lstStyle/>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r>
              <a:t>È la proprietà di un messaggio, o di chi lo invia, di essere genuino e poterne verificare la fedeltà .</a:t>
            </a:r>
            <a:br>
              <a:rPr sz="1200"/>
            </a:br>
            <a:endParaRPr sz="1200"/>
          </a:p>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br/>
          </a:p>
        </p:txBody>
      </p:sp>
      <p:grpSp>
        <p:nvGrpSpPr>
          <p:cNvPr id="201" name="Raggruppa"/>
          <p:cNvGrpSpPr/>
          <p:nvPr/>
        </p:nvGrpSpPr>
        <p:grpSpPr>
          <a:xfrm>
            <a:off x="5362120" y="7571770"/>
            <a:ext cx="13659639" cy="4355988"/>
            <a:chOff x="0" y="0"/>
            <a:chExt cx="13659638" cy="4355987"/>
          </a:xfrm>
        </p:grpSpPr>
        <p:sp>
          <p:nvSpPr>
            <p:cNvPr id="199" name="AZIONE INTRAPRESA:"/>
            <p:cNvSpPr txBox="1"/>
            <p:nvPr/>
          </p:nvSpPr>
          <p:spPr>
            <a:xfrm>
              <a:off x="0" y="0"/>
              <a:ext cx="6529528" cy="43559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rmAutofit fontScale="100000" lnSpcReduction="0"/>
            </a:bodyPr>
            <a:lstStyle>
              <a:lvl1pPr algn="l" defTabSz="914400">
                <a:lnSpc>
                  <a:spcPct val="94500"/>
                </a:lnSpc>
                <a:spcBef>
                  <a:spcPts val="900"/>
                </a:spcBef>
                <a:buClr>
                  <a:srgbClr val="3BB684"/>
                </a:buClr>
                <a:buFont typeface="Helvetica"/>
                <a:defRPr sz="4500">
                  <a:solidFill>
                    <a:srgbClr val="000000"/>
                  </a:solidFill>
                  <a:latin typeface="American Typewriter"/>
                  <a:ea typeface="American Typewriter"/>
                  <a:cs typeface="American Typewriter"/>
                  <a:sym typeface="American Typewriter"/>
                </a:defRPr>
              </a:lvl1pPr>
            </a:lstStyle>
            <a:p>
              <a:pPr/>
              <a:r>
                <a:t>AZIONE INTRAPRESA:</a:t>
              </a:r>
            </a:p>
          </p:txBody>
        </p:sp>
        <p:pic>
          <p:nvPicPr>
            <p:cNvPr id="200" name="Immagine" descr="Immagine"/>
            <p:cNvPicPr>
              <a:picLocks noChangeAspect="1"/>
            </p:cNvPicPr>
            <p:nvPr/>
          </p:nvPicPr>
          <p:blipFill>
            <a:blip r:embed="rId4">
              <a:extLst/>
            </a:blip>
            <a:srcRect l="28682" t="23972" r="30370" b="23989"/>
            <a:stretch>
              <a:fillRect/>
            </a:stretch>
          </p:blipFill>
          <p:spPr>
            <a:xfrm>
              <a:off x="10084573" y="1039567"/>
              <a:ext cx="3575065" cy="1777291"/>
            </a:xfrm>
            <a:custGeom>
              <a:avLst/>
              <a:gdLst/>
              <a:ahLst/>
              <a:cxnLst>
                <a:cxn ang="0">
                  <a:pos x="wd2" y="hd2"/>
                </a:cxn>
                <a:cxn ang="5400000">
                  <a:pos x="wd2" y="hd2"/>
                </a:cxn>
                <a:cxn ang="10800000">
                  <a:pos x="wd2" y="hd2"/>
                </a:cxn>
                <a:cxn ang="16200000">
                  <a:pos x="wd2" y="hd2"/>
                </a:cxn>
              </a:cxnLst>
              <a:rect l="0" t="0" r="r" b="b"/>
              <a:pathLst>
                <a:path w="21598" h="21555" fill="norm" stroke="1" extrusionOk="0">
                  <a:moveTo>
                    <a:pt x="3668" y="3"/>
                  </a:moveTo>
                  <a:cubicBezTo>
                    <a:pt x="2634" y="66"/>
                    <a:pt x="1731" y="1160"/>
                    <a:pt x="1234" y="3074"/>
                  </a:cubicBezTo>
                  <a:cubicBezTo>
                    <a:pt x="995" y="3998"/>
                    <a:pt x="960" y="4390"/>
                    <a:pt x="925" y="6597"/>
                  </a:cubicBezTo>
                  <a:lnTo>
                    <a:pt x="884" y="9076"/>
                  </a:lnTo>
                  <a:lnTo>
                    <a:pt x="599" y="9370"/>
                  </a:lnTo>
                  <a:cubicBezTo>
                    <a:pt x="13" y="9976"/>
                    <a:pt x="-2" y="10131"/>
                    <a:pt x="0" y="15324"/>
                  </a:cubicBezTo>
                  <a:cubicBezTo>
                    <a:pt x="1" y="20411"/>
                    <a:pt x="37" y="20855"/>
                    <a:pt x="503" y="21335"/>
                  </a:cubicBezTo>
                  <a:cubicBezTo>
                    <a:pt x="694" y="21532"/>
                    <a:pt x="1507" y="21582"/>
                    <a:pt x="3917" y="21542"/>
                  </a:cubicBezTo>
                  <a:lnTo>
                    <a:pt x="7080" y="21489"/>
                  </a:lnTo>
                  <a:lnTo>
                    <a:pt x="7356" y="20835"/>
                  </a:lnTo>
                  <a:lnTo>
                    <a:pt x="7627" y="20180"/>
                  </a:lnTo>
                  <a:lnTo>
                    <a:pt x="14448" y="20180"/>
                  </a:lnTo>
                  <a:lnTo>
                    <a:pt x="21267" y="20180"/>
                  </a:lnTo>
                  <a:lnTo>
                    <a:pt x="21425" y="19728"/>
                  </a:lnTo>
                  <a:cubicBezTo>
                    <a:pt x="21541" y="19397"/>
                    <a:pt x="21598" y="17464"/>
                    <a:pt x="21598" y="15531"/>
                  </a:cubicBezTo>
                  <a:cubicBezTo>
                    <a:pt x="21598" y="13597"/>
                    <a:pt x="21541" y="11664"/>
                    <a:pt x="21425" y="11333"/>
                  </a:cubicBezTo>
                  <a:lnTo>
                    <a:pt x="21267" y="10881"/>
                  </a:lnTo>
                  <a:lnTo>
                    <a:pt x="14472" y="10881"/>
                  </a:lnTo>
                  <a:lnTo>
                    <a:pt x="7677" y="10881"/>
                  </a:lnTo>
                  <a:lnTo>
                    <a:pt x="7461" y="10270"/>
                  </a:lnTo>
                  <a:cubicBezTo>
                    <a:pt x="7342" y="9935"/>
                    <a:pt x="7113" y="9523"/>
                    <a:pt x="6951" y="9355"/>
                  </a:cubicBezTo>
                  <a:lnTo>
                    <a:pt x="6653" y="9052"/>
                  </a:lnTo>
                  <a:lnTo>
                    <a:pt x="6653" y="6973"/>
                  </a:lnTo>
                  <a:cubicBezTo>
                    <a:pt x="6653" y="4105"/>
                    <a:pt x="6483" y="3038"/>
                    <a:pt x="5804" y="1678"/>
                  </a:cubicBezTo>
                  <a:cubicBezTo>
                    <a:pt x="5409" y="886"/>
                    <a:pt x="5135" y="530"/>
                    <a:pt x="4735" y="292"/>
                  </a:cubicBezTo>
                  <a:cubicBezTo>
                    <a:pt x="4371" y="75"/>
                    <a:pt x="4013" y="-18"/>
                    <a:pt x="3668" y="3"/>
                  </a:cubicBezTo>
                  <a:close/>
                  <a:moveTo>
                    <a:pt x="3781" y="2496"/>
                  </a:moveTo>
                  <a:cubicBezTo>
                    <a:pt x="4300" y="2496"/>
                    <a:pt x="4459" y="2585"/>
                    <a:pt x="4757" y="3040"/>
                  </a:cubicBezTo>
                  <a:cubicBezTo>
                    <a:pt x="5323" y="3906"/>
                    <a:pt x="5457" y="4697"/>
                    <a:pt x="5423" y="6992"/>
                  </a:cubicBezTo>
                  <a:lnTo>
                    <a:pt x="5394" y="8965"/>
                  </a:lnTo>
                  <a:lnTo>
                    <a:pt x="3824" y="9018"/>
                  </a:lnTo>
                  <a:cubicBezTo>
                    <a:pt x="2961" y="9049"/>
                    <a:pt x="2225" y="9008"/>
                    <a:pt x="2186" y="8932"/>
                  </a:cubicBezTo>
                  <a:cubicBezTo>
                    <a:pt x="2148" y="8855"/>
                    <a:pt x="2117" y="7934"/>
                    <a:pt x="2117" y="6886"/>
                  </a:cubicBezTo>
                  <a:cubicBezTo>
                    <a:pt x="2117" y="4673"/>
                    <a:pt x="2261" y="3871"/>
                    <a:pt x="2805" y="3040"/>
                  </a:cubicBezTo>
                  <a:cubicBezTo>
                    <a:pt x="3103" y="2585"/>
                    <a:pt x="3262" y="2496"/>
                    <a:pt x="3781" y="2496"/>
                  </a:cubicBezTo>
                  <a:close/>
                </a:path>
              </a:pathLst>
            </a:custGeom>
            <a:ln w="12700" cap="flat">
              <a:noFill/>
              <a:miter lim="400000"/>
            </a:ln>
            <a:effectLst/>
          </p:spPr>
        </p:pic>
      </p:gr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73" name="Picture 2" descr="Picture 2"/>
          <p:cNvPicPr>
            <a:picLocks noChangeAspect="1"/>
          </p:cNvPicPr>
          <p:nvPr/>
        </p:nvPicPr>
        <p:blipFill>
          <a:blip r:embed="rId3">
            <a:extLst/>
          </a:blip>
          <a:stretch>
            <a:fillRect/>
          </a:stretch>
        </p:blipFill>
        <p:spPr>
          <a:xfrm>
            <a:off x="168583" y="92710"/>
            <a:ext cx="1742681" cy="1737052"/>
          </a:xfrm>
          <a:prstGeom prst="rect">
            <a:avLst/>
          </a:prstGeom>
          <a:ln w="12700">
            <a:miter lim="400000"/>
          </a:ln>
        </p:spPr>
      </p:pic>
      <p:sp>
        <p:nvSpPr>
          <p:cNvPr id="674" name="NIST - Security Controls"/>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NIST - Security Controls </a:t>
            </a:r>
          </a:p>
        </p:txBody>
      </p:sp>
      <p:pic>
        <p:nvPicPr>
          <p:cNvPr id="675" name="Linea Linea" descr="Linea Linea"/>
          <p:cNvPicPr>
            <a:picLocks noChangeAspect="0"/>
          </p:cNvPicPr>
          <p:nvPr/>
        </p:nvPicPr>
        <p:blipFill>
          <a:blip r:embed="rId4">
            <a:extLst/>
          </a:blip>
          <a:stretch>
            <a:fillRect/>
          </a:stretch>
        </p:blipFill>
        <p:spPr>
          <a:xfrm>
            <a:off x="-805153" y="1945993"/>
            <a:ext cx="25994307" cy="76201"/>
          </a:xfrm>
          <a:prstGeom prst="rect">
            <a:avLst/>
          </a:prstGeom>
        </p:spPr>
      </p:pic>
      <p:sp>
        <p:nvSpPr>
          <p:cNvPr id="677" name="La pubblicazione “NIST 800-53 v.5” fornisce un catalogo di controlli di sicurezza e privacy per sistemi informativi e aziende al fine di proteggere assets e operazioni organizzative, individui e altre organizzazioni da una serie di minacce come attacchi,"/>
          <p:cNvSpPr txBox="1"/>
          <p:nvPr/>
        </p:nvSpPr>
        <p:spPr>
          <a:xfrm>
            <a:off x="1323356" y="2311399"/>
            <a:ext cx="21737289" cy="604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500">
                <a:solidFill>
                  <a:srgbClr val="000000"/>
                </a:solidFill>
                <a:latin typeface="American Typewriter"/>
                <a:ea typeface="American Typewriter"/>
                <a:cs typeface="American Typewriter"/>
                <a:sym typeface="American Typewriter"/>
              </a:defRPr>
            </a:pPr>
            <a:r>
              <a:t>La pubblicazione “NIST 800-53 v.5” fornisce un catalogo di controlli di sicurezza e privacy per sistemi informativi e aziende al fine di proteggere assets e operazioni organizzative, individui e altre organizzazioni da una serie di minacce come attacchi, errori umani, disastri naturali, fallimenti strutturali, entità di intelligence straniere e rischi per la privacy.</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Il catalogo dei controlli presentato dal NIST affronta anche la sicurezza e la privacy dalle prospettive di funzionalità e garanzia al fine di rendere i prodotti sufficientemente affidabili.</a:t>
            </a:r>
          </a:p>
        </p:txBody>
      </p:sp>
      <p:pic>
        <p:nvPicPr>
          <p:cNvPr id="678" name="Immagine" descr="Immagine"/>
          <p:cNvPicPr>
            <a:picLocks noChangeAspect="1"/>
          </p:cNvPicPr>
          <p:nvPr/>
        </p:nvPicPr>
        <p:blipFill>
          <a:blip r:embed="rId5">
            <a:extLst/>
          </a:blip>
          <a:srcRect l="24388" t="28578" r="24478" b="28643"/>
          <a:stretch>
            <a:fillRect/>
          </a:stretch>
        </p:blipFill>
        <p:spPr>
          <a:xfrm>
            <a:off x="5957834" y="8838167"/>
            <a:ext cx="12468331" cy="4400560"/>
          </a:xfrm>
          <a:custGeom>
            <a:avLst/>
            <a:gdLst/>
            <a:ahLst/>
            <a:cxnLst>
              <a:cxn ang="0">
                <a:pos x="wd2" y="hd2"/>
              </a:cxn>
              <a:cxn ang="5400000">
                <a:pos x="wd2" y="hd2"/>
              </a:cxn>
              <a:cxn ang="10800000">
                <a:pos x="wd2" y="hd2"/>
              </a:cxn>
              <a:cxn ang="16200000">
                <a:pos x="wd2" y="hd2"/>
              </a:cxn>
            </a:cxnLst>
            <a:rect l="0" t="0" r="r" b="b"/>
            <a:pathLst>
              <a:path w="21575" h="21471" fill="norm" stroke="1" extrusionOk="0">
                <a:moveTo>
                  <a:pt x="5618" y="0"/>
                </a:moveTo>
                <a:cubicBezTo>
                  <a:pt x="5486" y="2"/>
                  <a:pt x="5356" y="82"/>
                  <a:pt x="5259" y="238"/>
                </a:cubicBezTo>
                <a:cubicBezTo>
                  <a:pt x="5177" y="372"/>
                  <a:pt x="5072" y="709"/>
                  <a:pt x="5015" y="1023"/>
                </a:cubicBezTo>
                <a:cubicBezTo>
                  <a:pt x="4919" y="1558"/>
                  <a:pt x="4917" y="1676"/>
                  <a:pt x="4917" y="5387"/>
                </a:cubicBezTo>
                <a:lnTo>
                  <a:pt x="4917" y="9202"/>
                </a:lnTo>
                <a:lnTo>
                  <a:pt x="5225" y="9202"/>
                </a:lnTo>
                <a:lnTo>
                  <a:pt x="5533" y="9202"/>
                </a:lnTo>
                <a:lnTo>
                  <a:pt x="5533" y="5695"/>
                </a:lnTo>
                <a:cubicBezTo>
                  <a:pt x="5533" y="2152"/>
                  <a:pt x="5543" y="1892"/>
                  <a:pt x="5693" y="1892"/>
                </a:cubicBezTo>
                <a:cubicBezTo>
                  <a:pt x="5724" y="1892"/>
                  <a:pt x="6237" y="3382"/>
                  <a:pt x="6834" y="5205"/>
                </a:cubicBezTo>
                <a:cubicBezTo>
                  <a:pt x="7431" y="7029"/>
                  <a:pt x="7990" y="8657"/>
                  <a:pt x="8077" y="8825"/>
                </a:cubicBezTo>
                <a:cubicBezTo>
                  <a:pt x="8415" y="9475"/>
                  <a:pt x="8905" y="9248"/>
                  <a:pt x="9126" y="8337"/>
                </a:cubicBezTo>
                <a:cubicBezTo>
                  <a:pt x="9223" y="7934"/>
                  <a:pt x="9224" y="7870"/>
                  <a:pt x="9224" y="3980"/>
                </a:cubicBezTo>
                <a:lnTo>
                  <a:pt x="9224" y="33"/>
                </a:lnTo>
                <a:lnTo>
                  <a:pt x="8918" y="33"/>
                </a:lnTo>
                <a:lnTo>
                  <a:pt x="8611" y="33"/>
                </a:lnTo>
                <a:lnTo>
                  <a:pt x="8598" y="3718"/>
                </a:lnTo>
                <a:cubicBezTo>
                  <a:pt x="8588" y="7014"/>
                  <a:pt x="8579" y="7407"/>
                  <a:pt x="8515" y="7442"/>
                </a:cubicBezTo>
                <a:cubicBezTo>
                  <a:pt x="8468" y="7467"/>
                  <a:pt x="8041" y="6256"/>
                  <a:pt x="7292" y="3974"/>
                </a:cubicBezTo>
                <a:cubicBezTo>
                  <a:pt x="6657" y="2038"/>
                  <a:pt x="6070" y="359"/>
                  <a:pt x="5983" y="227"/>
                </a:cubicBezTo>
                <a:cubicBezTo>
                  <a:pt x="5882" y="73"/>
                  <a:pt x="5749" y="-2"/>
                  <a:pt x="5618" y="0"/>
                </a:cubicBezTo>
                <a:close/>
                <a:moveTo>
                  <a:pt x="9752" y="33"/>
                </a:moveTo>
                <a:lnTo>
                  <a:pt x="9752" y="3296"/>
                </a:lnTo>
                <a:cubicBezTo>
                  <a:pt x="9752" y="7208"/>
                  <a:pt x="9783" y="7803"/>
                  <a:pt x="10021" y="8476"/>
                </a:cubicBezTo>
                <a:cubicBezTo>
                  <a:pt x="10113" y="8734"/>
                  <a:pt x="10253" y="8998"/>
                  <a:pt x="10332" y="9063"/>
                </a:cubicBezTo>
                <a:cubicBezTo>
                  <a:pt x="10412" y="9128"/>
                  <a:pt x="11325" y="9186"/>
                  <a:pt x="12380" y="9192"/>
                </a:cubicBezTo>
                <a:cubicBezTo>
                  <a:pt x="14464" y="9205"/>
                  <a:pt x="14419" y="9219"/>
                  <a:pt x="14645" y="8460"/>
                </a:cubicBezTo>
                <a:cubicBezTo>
                  <a:pt x="14786" y="7987"/>
                  <a:pt x="14849" y="7368"/>
                  <a:pt x="14850" y="6443"/>
                </a:cubicBezTo>
                <a:cubicBezTo>
                  <a:pt x="14850" y="5338"/>
                  <a:pt x="14712" y="4572"/>
                  <a:pt x="14433" y="4140"/>
                </a:cubicBezTo>
                <a:cubicBezTo>
                  <a:pt x="14322" y="3969"/>
                  <a:pt x="14099" y="3927"/>
                  <a:pt x="13040" y="3875"/>
                </a:cubicBezTo>
                <a:cubicBezTo>
                  <a:pt x="11781" y="3813"/>
                  <a:pt x="11781" y="3811"/>
                  <a:pt x="11667" y="3511"/>
                </a:cubicBezTo>
                <a:cubicBezTo>
                  <a:pt x="11520" y="3122"/>
                  <a:pt x="11518" y="2600"/>
                  <a:pt x="11662" y="2194"/>
                </a:cubicBezTo>
                <a:lnTo>
                  <a:pt x="11770" y="1888"/>
                </a:lnTo>
                <a:lnTo>
                  <a:pt x="13607" y="1921"/>
                </a:lnTo>
                <a:lnTo>
                  <a:pt x="15444" y="1952"/>
                </a:lnTo>
                <a:lnTo>
                  <a:pt x="15455" y="5577"/>
                </a:lnTo>
                <a:lnTo>
                  <a:pt x="15467" y="9202"/>
                </a:lnTo>
                <a:lnTo>
                  <a:pt x="15773" y="9202"/>
                </a:lnTo>
                <a:lnTo>
                  <a:pt x="16079" y="9202"/>
                </a:lnTo>
                <a:lnTo>
                  <a:pt x="16091" y="5577"/>
                </a:lnTo>
                <a:lnTo>
                  <a:pt x="16103" y="1952"/>
                </a:lnTo>
                <a:lnTo>
                  <a:pt x="16795" y="1919"/>
                </a:lnTo>
                <a:lnTo>
                  <a:pt x="17487" y="1884"/>
                </a:lnTo>
                <a:lnTo>
                  <a:pt x="17487" y="959"/>
                </a:lnTo>
                <a:lnTo>
                  <a:pt x="17487" y="33"/>
                </a:lnTo>
                <a:lnTo>
                  <a:pt x="14660" y="33"/>
                </a:lnTo>
                <a:cubicBezTo>
                  <a:pt x="12283" y="33"/>
                  <a:pt x="11798" y="62"/>
                  <a:pt x="11612" y="217"/>
                </a:cubicBezTo>
                <a:cubicBezTo>
                  <a:pt x="11114" y="634"/>
                  <a:pt x="10916" y="1380"/>
                  <a:pt x="10916" y="2841"/>
                </a:cubicBezTo>
                <a:cubicBezTo>
                  <a:pt x="10916" y="3630"/>
                  <a:pt x="10931" y="3788"/>
                  <a:pt x="11050" y="4264"/>
                </a:cubicBezTo>
                <a:cubicBezTo>
                  <a:pt x="11139" y="4622"/>
                  <a:pt x="11269" y="4925"/>
                  <a:pt x="11442" y="5174"/>
                </a:cubicBezTo>
                <a:lnTo>
                  <a:pt x="11701" y="5548"/>
                </a:lnTo>
                <a:lnTo>
                  <a:pt x="12869" y="5589"/>
                </a:lnTo>
                <a:cubicBezTo>
                  <a:pt x="14131" y="5632"/>
                  <a:pt x="14146" y="5639"/>
                  <a:pt x="14240" y="6328"/>
                </a:cubicBezTo>
                <a:cubicBezTo>
                  <a:pt x="14292" y="6715"/>
                  <a:pt x="14187" y="7268"/>
                  <a:pt x="14025" y="7457"/>
                </a:cubicBezTo>
                <a:cubicBezTo>
                  <a:pt x="13933" y="7564"/>
                  <a:pt x="13448" y="7594"/>
                  <a:pt x="12244" y="7568"/>
                </a:cubicBezTo>
                <a:lnTo>
                  <a:pt x="10589" y="7529"/>
                </a:lnTo>
                <a:lnTo>
                  <a:pt x="10489" y="7248"/>
                </a:lnTo>
                <a:cubicBezTo>
                  <a:pt x="10391" y="6970"/>
                  <a:pt x="10389" y="6918"/>
                  <a:pt x="10376" y="3499"/>
                </a:cubicBezTo>
                <a:lnTo>
                  <a:pt x="10363" y="33"/>
                </a:lnTo>
                <a:lnTo>
                  <a:pt x="10058" y="33"/>
                </a:lnTo>
                <a:lnTo>
                  <a:pt x="9752" y="33"/>
                </a:lnTo>
                <a:close/>
                <a:moveTo>
                  <a:pt x="9356" y="11559"/>
                </a:moveTo>
                <a:lnTo>
                  <a:pt x="9356" y="13292"/>
                </a:lnTo>
                <a:lnTo>
                  <a:pt x="9356" y="15029"/>
                </a:lnTo>
                <a:lnTo>
                  <a:pt x="9466" y="15029"/>
                </a:lnTo>
                <a:lnTo>
                  <a:pt x="9576" y="15029"/>
                </a:lnTo>
                <a:lnTo>
                  <a:pt x="9576" y="13292"/>
                </a:lnTo>
                <a:lnTo>
                  <a:pt x="9576" y="11559"/>
                </a:lnTo>
                <a:lnTo>
                  <a:pt x="9466" y="11559"/>
                </a:lnTo>
                <a:lnTo>
                  <a:pt x="9356" y="11559"/>
                </a:lnTo>
                <a:close/>
                <a:moveTo>
                  <a:pt x="18784" y="11559"/>
                </a:moveTo>
                <a:cubicBezTo>
                  <a:pt x="18643" y="11559"/>
                  <a:pt x="18498" y="11965"/>
                  <a:pt x="18498" y="12364"/>
                </a:cubicBezTo>
                <a:cubicBezTo>
                  <a:pt x="18498" y="12536"/>
                  <a:pt x="18473" y="12787"/>
                  <a:pt x="18443" y="12922"/>
                </a:cubicBezTo>
                <a:cubicBezTo>
                  <a:pt x="18400" y="13118"/>
                  <a:pt x="18400" y="13220"/>
                  <a:pt x="18443" y="13416"/>
                </a:cubicBezTo>
                <a:cubicBezTo>
                  <a:pt x="18473" y="13551"/>
                  <a:pt x="18498" y="13969"/>
                  <a:pt x="18498" y="14345"/>
                </a:cubicBezTo>
                <a:cubicBezTo>
                  <a:pt x="18498" y="14971"/>
                  <a:pt x="18506" y="15029"/>
                  <a:pt x="18597" y="15029"/>
                </a:cubicBezTo>
                <a:cubicBezTo>
                  <a:pt x="18688" y="15029"/>
                  <a:pt x="18695" y="14971"/>
                  <a:pt x="18695" y="14314"/>
                </a:cubicBezTo>
                <a:cubicBezTo>
                  <a:pt x="18695" y="13694"/>
                  <a:pt x="18708" y="13586"/>
                  <a:pt x="18794" y="13480"/>
                </a:cubicBezTo>
                <a:cubicBezTo>
                  <a:pt x="18903" y="13346"/>
                  <a:pt x="18930" y="13046"/>
                  <a:pt x="18833" y="13046"/>
                </a:cubicBezTo>
                <a:cubicBezTo>
                  <a:pt x="18800" y="13046"/>
                  <a:pt x="18747" y="12960"/>
                  <a:pt x="18717" y="12856"/>
                </a:cubicBezTo>
                <a:cubicBezTo>
                  <a:pt x="18647" y="12620"/>
                  <a:pt x="18725" y="12054"/>
                  <a:pt x="18827" y="12054"/>
                </a:cubicBezTo>
                <a:cubicBezTo>
                  <a:pt x="18865" y="12054"/>
                  <a:pt x="18893" y="11944"/>
                  <a:pt x="18893" y="11805"/>
                </a:cubicBezTo>
                <a:cubicBezTo>
                  <a:pt x="18893" y="11623"/>
                  <a:pt x="18865" y="11559"/>
                  <a:pt x="18784" y="11559"/>
                </a:cubicBezTo>
                <a:close/>
                <a:moveTo>
                  <a:pt x="13398" y="11683"/>
                </a:moveTo>
                <a:cubicBezTo>
                  <a:pt x="13301" y="11683"/>
                  <a:pt x="13251" y="11876"/>
                  <a:pt x="13285" y="12122"/>
                </a:cubicBezTo>
                <a:cubicBezTo>
                  <a:pt x="13312" y="12321"/>
                  <a:pt x="13468" y="12366"/>
                  <a:pt x="13507" y="12188"/>
                </a:cubicBezTo>
                <a:cubicBezTo>
                  <a:pt x="13550" y="11994"/>
                  <a:pt x="13482" y="11683"/>
                  <a:pt x="13398" y="11683"/>
                </a:cubicBezTo>
                <a:close/>
                <a:moveTo>
                  <a:pt x="5801" y="11698"/>
                </a:moveTo>
                <a:cubicBezTo>
                  <a:pt x="5762" y="11712"/>
                  <a:pt x="5752" y="11789"/>
                  <a:pt x="5752" y="11991"/>
                </a:cubicBezTo>
                <a:cubicBezTo>
                  <a:pt x="5752" y="12259"/>
                  <a:pt x="5770" y="12312"/>
                  <a:pt x="5851" y="12279"/>
                </a:cubicBezTo>
                <a:cubicBezTo>
                  <a:pt x="5916" y="12253"/>
                  <a:pt x="5950" y="12153"/>
                  <a:pt x="5950" y="11991"/>
                </a:cubicBezTo>
                <a:cubicBezTo>
                  <a:pt x="5950" y="11828"/>
                  <a:pt x="5916" y="11730"/>
                  <a:pt x="5851" y="11704"/>
                </a:cubicBezTo>
                <a:cubicBezTo>
                  <a:pt x="5831" y="11696"/>
                  <a:pt x="5814" y="11694"/>
                  <a:pt x="5801" y="11698"/>
                </a:cubicBezTo>
                <a:close/>
                <a:moveTo>
                  <a:pt x="2720" y="11931"/>
                </a:moveTo>
                <a:lnTo>
                  <a:pt x="2720" y="13478"/>
                </a:lnTo>
                <a:lnTo>
                  <a:pt x="2720" y="15029"/>
                </a:lnTo>
                <a:lnTo>
                  <a:pt x="2851" y="15029"/>
                </a:lnTo>
                <a:lnTo>
                  <a:pt x="2983" y="15029"/>
                </a:lnTo>
                <a:lnTo>
                  <a:pt x="2983" y="14169"/>
                </a:lnTo>
                <a:cubicBezTo>
                  <a:pt x="2983" y="13696"/>
                  <a:pt x="3002" y="13275"/>
                  <a:pt x="3025" y="13236"/>
                </a:cubicBezTo>
                <a:cubicBezTo>
                  <a:pt x="3047" y="13196"/>
                  <a:pt x="3181" y="13581"/>
                  <a:pt x="3321" y="14094"/>
                </a:cubicBezTo>
                <a:cubicBezTo>
                  <a:pt x="3538" y="14886"/>
                  <a:pt x="3596" y="15028"/>
                  <a:pt x="3709" y="15029"/>
                </a:cubicBezTo>
                <a:lnTo>
                  <a:pt x="3840" y="15029"/>
                </a:lnTo>
                <a:lnTo>
                  <a:pt x="3840" y="13478"/>
                </a:lnTo>
                <a:lnTo>
                  <a:pt x="3840" y="11931"/>
                </a:lnTo>
                <a:lnTo>
                  <a:pt x="3719" y="11931"/>
                </a:lnTo>
                <a:cubicBezTo>
                  <a:pt x="3599" y="11931"/>
                  <a:pt x="3598" y="11935"/>
                  <a:pt x="3598" y="12790"/>
                </a:cubicBezTo>
                <a:cubicBezTo>
                  <a:pt x="3598" y="13263"/>
                  <a:pt x="3580" y="13682"/>
                  <a:pt x="3557" y="13722"/>
                </a:cubicBezTo>
                <a:cubicBezTo>
                  <a:pt x="3534" y="13762"/>
                  <a:pt x="3400" y="13375"/>
                  <a:pt x="3260" y="12862"/>
                </a:cubicBezTo>
                <a:cubicBezTo>
                  <a:pt x="3035" y="12042"/>
                  <a:pt x="2988" y="11931"/>
                  <a:pt x="2862" y="11931"/>
                </a:cubicBezTo>
                <a:lnTo>
                  <a:pt x="2720" y="11931"/>
                </a:lnTo>
                <a:close/>
                <a:moveTo>
                  <a:pt x="10367" y="11931"/>
                </a:moveTo>
                <a:lnTo>
                  <a:pt x="10367" y="13478"/>
                </a:lnTo>
                <a:lnTo>
                  <a:pt x="10367" y="15029"/>
                </a:lnTo>
                <a:lnTo>
                  <a:pt x="10499" y="15029"/>
                </a:lnTo>
                <a:lnTo>
                  <a:pt x="10631" y="15029"/>
                </a:lnTo>
                <a:lnTo>
                  <a:pt x="10631" y="13478"/>
                </a:lnTo>
                <a:lnTo>
                  <a:pt x="10631" y="11931"/>
                </a:lnTo>
                <a:lnTo>
                  <a:pt x="10499" y="11931"/>
                </a:lnTo>
                <a:lnTo>
                  <a:pt x="10367" y="11931"/>
                </a:lnTo>
                <a:close/>
                <a:moveTo>
                  <a:pt x="5312" y="12302"/>
                </a:moveTo>
                <a:cubicBezTo>
                  <a:pt x="5263" y="12302"/>
                  <a:pt x="5225" y="12385"/>
                  <a:pt x="5225" y="12490"/>
                </a:cubicBezTo>
                <a:cubicBezTo>
                  <a:pt x="5225" y="12593"/>
                  <a:pt x="5200" y="12787"/>
                  <a:pt x="5170" y="12922"/>
                </a:cubicBezTo>
                <a:cubicBezTo>
                  <a:pt x="5127" y="13118"/>
                  <a:pt x="5127" y="13220"/>
                  <a:pt x="5170" y="13416"/>
                </a:cubicBezTo>
                <a:cubicBezTo>
                  <a:pt x="5200" y="13551"/>
                  <a:pt x="5225" y="13969"/>
                  <a:pt x="5225" y="14345"/>
                </a:cubicBezTo>
                <a:cubicBezTo>
                  <a:pt x="5225" y="14946"/>
                  <a:pt x="5235" y="15029"/>
                  <a:pt x="5312" y="15029"/>
                </a:cubicBezTo>
                <a:cubicBezTo>
                  <a:pt x="5390" y="15029"/>
                  <a:pt x="5401" y="14946"/>
                  <a:pt x="5401" y="14274"/>
                </a:cubicBezTo>
                <a:cubicBezTo>
                  <a:pt x="5401" y="13623"/>
                  <a:pt x="5413" y="13508"/>
                  <a:pt x="5489" y="13453"/>
                </a:cubicBezTo>
                <a:cubicBezTo>
                  <a:pt x="5537" y="13417"/>
                  <a:pt x="5576" y="13323"/>
                  <a:pt x="5576" y="13245"/>
                </a:cubicBezTo>
                <a:cubicBezTo>
                  <a:pt x="5576" y="13168"/>
                  <a:pt x="5537" y="13034"/>
                  <a:pt x="5489" y="12949"/>
                </a:cubicBezTo>
                <a:cubicBezTo>
                  <a:pt x="5440" y="12864"/>
                  <a:pt x="5401" y="12684"/>
                  <a:pt x="5401" y="12548"/>
                </a:cubicBezTo>
                <a:cubicBezTo>
                  <a:pt x="5401" y="12384"/>
                  <a:pt x="5371" y="12302"/>
                  <a:pt x="5312" y="12302"/>
                </a:cubicBezTo>
                <a:close/>
                <a:moveTo>
                  <a:pt x="12851" y="12302"/>
                </a:moveTo>
                <a:cubicBezTo>
                  <a:pt x="12770" y="12302"/>
                  <a:pt x="12741" y="12367"/>
                  <a:pt x="12741" y="12550"/>
                </a:cubicBezTo>
                <a:cubicBezTo>
                  <a:pt x="12741" y="12687"/>
                  <a:pt x="12716" y="12910"/>
                  <a:pt x="12686" y="13044"/>
                </a:cubicBezTo>
                <a:cubicBezTo>
                  <a:pt x="12644" y="13236"/>
                  <a:pt x="12644" y="13319"/>
                  <a:pt x="12686" y="13439"/>
                </a:cubicBezTo>
                <a:cubicBezTo>
                  <a:pt x="12716" y="13524"/>
                  <a:pt x="12741" y="13907"/>
                  <a:pt x="12741" y="14309"/>
                </a:cubicBezTo>
                <a:cubicBezTo>
                  <a:pt x="12741" y="14993"/>
                  <a:pt x="12746" y="15029"/>
                  <a:pt x="12851" y="15029"/>
                </a:cubicBezTo>
                <a:cubicBezTo>
                  <a:pt x="12956" y="15029"/>
                  <a:pt x="12960" y="14997"/>
                  <a:pt x="12960" y="14274"/>
                </a:cubicBezTo>
                <a:cubicBezTo>
                  <a:pt x="12960" y="13623"/>
                  <a:pt x="12973" y="13508"/>
                  <a:pt x="13048" y="13453"/>
                </a:cubicBezTo>
                <a:cubicBezTo>
                  <a:pt x="13097" y="13417"/>
                  <a:pt x="13136" y="13323"/>
                  <a:pt x="13136" y="13245"/>
                </a:cubicBezTo>
                <a:cubicBezTo>
                  <a:pt x="13136" y="13168"/>
                  <a:pt x="13097" y="13034"/>
                  <a:pt x="13048" y="12949"/>
                </a:cubicBezTo>
                <a:cubicBezTo>
                  <a:pt x="13000" y="12864"/>
                  <a:pt x="12960" y="12684"/>
                  <a:pt x="12960" y="12548"/>
                </a:cubicBezTo>
                <a:cubicBezTo>
                  <a:pt x="12960" y="12368"/>
                  <a:pt x="12931" y="12302"/>
                  <a:pt x="12851" y="12302"/>
                </a:cubicBezTo>
                <a:close/>
                <a:moveTo>
                  <a:pt x="13905" y="12302"/>
                </a:moveTo>
                <a:cubicBezTo>
                  <a:pt x="13837" y="12302"/>
                  <a:pt x="13795" y="12373"/>
                  <a:pt x="13795" y="12490"/>
                </a:cubicBezTo>
                <a:cubicBezTo>
                  <a:pt x="13795" y="12593"/>
                  <a:pt x="13770" y="12787"/>
                  <a:pt x="13741" y="12922"/>
                </a:cubicBezTo>
                <a:cubicBezTo>
                  <a:pt x="13697" y="13118"/>
                  <a:pt x="13697" y="13220"/>
                  <a:pt x="13741" y="13416"/>
                </a:cubicBezTo>
                <a:cubicBezTo>
                  <a:pt x="13771" y="13551"/>
                  <a:pt x="13795" y="13969"/>
                  <a:pt x="13795" y="14345"/>
                </a:cubicBezTo>
                <a:cubicBezTo>
                  <a:pt x="13795" y="14992"/>
                  <a:pt x="13801" y="15029"/>
                  <a:pt x="13905" y="15029"/>
                </a:cubicBezTo>
                <a:cubicBezTo>
                  <a:pt x="14010" y="15029"/>
                  <a:pt x="14015" y="14994"/>
                  <a:pt x="14015" y="14279"/>
                </a:cubicBezTo>
                <a:cubicBezTo>
                  <a:pt x="14015" y="13729"/>
                  <a:pt x="14032" y="13515"/>
                  <a:pt x="14080" y="13462"/>
                </a:cubicBezTo>
                <a:cubicBezTo>
                  <a:pt x="14117" y="13423"/>
                  <a:pt x="14146" y="13320"/>
                  <a:pt x="14146" y="13232"/>
                </a:cubicBezTo>
                <a:cubicBezTo>
                  <a:pt x="14146" y="13144"/>
                  <a:pt x="14117" y="13041"/>
                  <a:pt x="14080" y="13001"/>
                </a:cubicBezTo>
                <a:cubicBezTo>
                  <a:pt x="14044" y="12962"/>
                  <a:pt x="14015" y="12789"/>
                  <a:pt x="14015" y="12616"/>
                </a:cubicBezTo>
                <a:cubicBezTo>
                  <a:pt x="14015" y="12364"/>
                  <a:pt x="13994" y="12302"/>
                  <a:pt x="13905" y="12302"/>
                </a:cubicBezTo>
                <a:close/>
                <a:moveTo>
                  <a:pt x="15488" y="12302"/>
                </a:moveTo>
                <a:cubicBezTo>
                  <a:pt x="15407" y="12302"/>
                  <a:pt x="15378" y="12367"/>
                  <a:pt x="15378" y="12550"/>
                </a:cubicBezTo>
                <a:cubicBezTo>
                  <a:pt x="15378" y="12687"/>
                  <a:pt x="15353" y="12910"/>
                  <a:pt x="15324" y="13044"/>
                </a:cubicBezTo>
                <a:cubicBezTo>
                  <a:pt x="15281" y="13236"/>
                  <a:pt x="15281" y="13319"/>
                  <a:pt x="15324" y="13439"/>
                </a:cubicBezTo>
                <a:cubicBezTo>
                  <a:pt x="15354" y="13524"/>
                  <a:pt x="15378" y="13907"/>
                  <a:pt x="15378" y="14309"/>
                </a:cubicBezTo>
                <a:cubicBezTo>
                  <a:pt x="15378" y="14993"/>
                  <a:pt x="15383" y="15029"/>
                  <a:pt x="15488" y="15029"/>
                </a:cubicBezTo>
                <a:cubicBezTo>
                  <a:pt x="15593" y="15029"/>
                  <a:pt x="15597" y="14997"/>
                  <a:pt x="15597" y="14274"/>
                </a:cubicBezTo>
                <a:cubicBezTo>
                  <a:pt x="15597" y="13623"/>
                  <a:pt x="15610" y="13508"/>
                  <a:pt x="15685" y="13453"/>
                </a:cubicBezTo>
                <a:cubicBezTo>
                  <a:pt x="15734" y="13417"/>
                  <a:pt x="15773" y="13318"/>
                  <a:pt x="15773" y="13232"/>
                </a:cubicBezTo>
                <a:cubicBezTo>
                  <a:pt x="15773" y="13146"/>
                  <a:pt x="15734" y="13045"/>
                  <a:pt x="15685" y="13009"/>
                </a:cubicBezTo>
                <a:cubicBezTo>
                  <a:pt x="15626" y="12965"/>
                  <a:pt x="15597" y="12841"/>
                  <a:pt x="15597" y="12624"/>
                </a:cubicBezTo>
                <a:cubicBezTo>
                  <a:pt x="15597" y="12364"/>
                  <a:pt x="15577" y="12302"/>
                  <a:pt x="15488" y="12302"/>
                </a:cubicBezTo>
                <a:close/>
                <a:moveTo>
                  <a:pt x="12276" y="12920"/>
                </a:moveTo>
                <a:cubicBezTo>
                  <a:pt x="12047" y="12920"/>
                  <a:pt x="11950" y="13110"/>
                  <a:pt x="11950" y="13551"/>
                </a:cubicBezTo>
                <a:cubicBezTo>
                  <a:pt x="11950" y="13860"/>
                  <a:pt x="11976" y="13957"/>
                  <a:pt x="12101" y="14103"/>
                </a:cubicBezTo>
                <a:cubicBezTo>
                  <a:pt x="12283" y="14319"/>
                  <a:pt x="12319" y="14460"/>
                  <a:pt x="12240" y="14645"/>
                </a:cubicBezTo>
                <a:cubicBezTo>
                  <a:pt x="12199" y="14742"/>
                  <a:pt x="12145" y="14748"/>
                  <a:pt x="12069" y="14667"/>
                </a:cubicBezTo>
                <a:cubicBezTo>
                  <a:pt x="12008" y="14601"/>
                  <a:pt x="11946" y="14581"/>
                  <a:pt x="11932" y="14622"/>
                </a:cubicBezTo>
                <a:cubicBezTo>
                  <a:pt x="11873" y="14786"/>
                  <a:pt x="11910" y="15014"/>
                  <a:pt x="12004" y="15066"/>
                </a:cubicBezTo>
                <a:cubicBezTo>
                  <a:pt x="12131" y="15136"/>
                  <a:pt x="12351" y="15035"/>
                  <a:pt x="12422" y="14874"/>
                </a:cubicBezTo>
                <a:cubicBezTo>
                  <a:pt x="12452" y="14805"/>
                  <a:pt x="12477" y="14591"/>
                  <a:pt x="12477" y="14396"/>
                </a:cubicBezTo>
                <a:cubicBezTo>
                  <a:pt x="12477" y="14109"/>
                  <a:pt x="12446" y="13996"/>
                  <a:pt x="12317" y="13821"/>
                </a:cubicBezTo>
                <a:cubicBezTo>
                  <a:pt x="12116" y="13546"/>
                  <a:pt x="12106" y="13365"/>
                  <a:pt x="12290" y="13315"/>
                </a:cubicBezTo>
                <a:cubicBezTo>
                  <a:pt x="12495" y="13260"/>
                  <a:pt x="12482" y="12920"/>
                  <a:pt x="12276" y="12920"/>
                </a:cubicBezTo>
                <a:close/>
                <a:moveTo>
                  <a:pt x="4438" y="12924"/>
                </a:moveTo>
                <a:cubicBezTo>
                  <a:pt x="4357" y="12943"/>
                  <a:pt x="4264" y="13030"/>
                  <a:pt x="4203" y="13166"/>
                </a:cubicBezTo>
                <a:cubicBezTo>
                  <a:pt x="4142" y="13301"/>
                  <a:pt x="4082" y="13566"/>
                  <a:pt x="4069" y="13755"/>
                </a:cubicBezTo>
                <a:cubicBezTo>
                  <a:pt x="4038" y="14213"/>
                  <a:pt x="4142" y="14880"/>
                  <a:pt x="4267" y="15025"/>
                </a:cubicBezTo>
                <a:cubicBezTo>
                  <a:pt x="4322" y="15089"/>
                  <a:pt x="4417" y="15110"/>
                  <a:pt x="4478" y="15070"/>
                </a:cubicBezTo>
                <a:cubicBezTo>
                  <a:pt x="4538" y="15029"/>
                  <a:pt x="4661" y="15005"/>
                  <a:pt x="4752" y="15017"/>
                </a:cubicBezTo>
                <a:lnTo>
                  <a:pt x="4917" y="15039"/>
                </a:lnTo>
                <a:lnTo>
                  <a:pt x="4917" y="14032"/>
                </a:lnTo>
                <a:lnTo>
                  <a:pt x="4917" y="13027"/>
                </a:lnTo>
                <a:lnTo>
                  <a:pt x="4765" y="13063"/>
                </a:lnTo>
                <a:cubicBezTo>
                  <a:pt x="4682" y="13084"/>
                  <a:pt x="4600" y="13060"/>
                  <a:pt x="4583" y="13011"/>
                </a:cubicBezTo>
                <a:cubicBezTo>
                  <a:pt x="4567" y="12968"/>
                  <a:pt x="4543" y="12940"/>
                  <a:pt x="4513" y="12928"/>
                </a:cubicBezTo>
                <a:cubicBezTo>
                  <a:pt x="4490" y="12919"/>
                  <a:pt x="4465" y="12918"/>
                  <a:pt x="4438" y="12924"/>
                </a:cubicBezTo>
                <a:close/>
                <a:moveTo>
                  <a:pt x="11406" y="12926"/>
                </a:moveTo>
                <a:cubicBezTo>
                  <a:pt x="11330" y="12913"/>
                  <a:pt x="11255" y="12939"/>
                  <a:pt x="11229" y="13011"/>
                </a:cubicBezTo>
                <a:cubicBezTo>
                  <a:pt x="11212" y="13060"/>
                  <a:pt x="11129" y="13084"/>
                  <a:pt x="11046" y="13063"/>
                </a:cubicBezTo>
                <a:lnTo>
                  <a:pt x="10895" y="13027"/>
                </a:lnTo>
                <a:lnTo>
                  <a:pt x="10895" y="14028"/>
                </a:lnTo>
                <a:cubicBezTo>
                  <a:pt x="10895" y="15013"/>
                  <a:pt x="10896" y="15029"/>
                  <a:pt x="11005" y="15029"/>
                </a:cubicBezTo>
                <a:cubicBezTo>
                  <a:pt x="11109" y="15029"/>
                  <a:pt x="11114" y="14995"/>
                  <a:pt x="11114" y="14289"/>
                </a:cubicBezTo>
                <a:cubicBezTo>
                  <a:pt x="11114" y="13667"/>
                  <a:pt x="11129" y="13528"/>
                  <a:pt x="11206" y="13412"/>
                </a:cubicBezTo>
                <a:cubicBezTo>
                  <a:pt x="11360" y="13179"/>
                  <a:pt x="11466" y="13567"/>
                  <a:pt x="11466" y="14367"/>
                </a:cubicBezTo>
                <a:cubicBezTo>
                  <a:pt x="11466" y="14946"/>
                  <a:pt x="11477" y="15029"/>
                  <a:pt x="11554" y="15029"/>
                </a:cubicBezTo>
                <a:cubicBezTo>
                  <a:pt x="11634" y="15029"/>
                  <a:pt x="11641" y="14945"/>
                  <a:pt x="11641" y="14123"/>
                </a:cubicBezTo>
                <a:cubicBezTo>
                  <a:pt x="11641" y="13584"/>
                  <a:pt x="11620" y="13160"/>
                  <a:pt x="11589" y="13071"/>
                </a:cubicBezTo>
                <a:cubicBezTo>
                  <a:pt x="11560" y="12990"/>
                  <a:pt x="11483" y="12939"/>
                  <a:pt x="11406" y="12926"/>
                </a:cubicBezTo>
                <a:close/>
                <a:moveTo>
                  <a:pt x="17723" y="12930"/>
                </a:moveTo>
                <a:cubicBezTo>
                  <a:pt x="17621" y="12930"/>
                  <a:pt x="17581" y="13009"/>
                  <a:pt x="17490" y="13269"/>
                </a:cubicBezTo>
                <a:cubicBezTo>
                  <a:pt x="17276" y="13872"/>
                  <a:pt x="17339" y="14716"/>
                  <a:pt x="17620" y="14994"/>
                </a:cubicBezTo>
                <a:cubicBezTo>
                  <a:pt x="17704" y="15077"/>
                  <a:pt x="17813" y="15118"/>
                  <a:pt x="17861" y="15087"/>
                </a:cubicBezTo>
                <a:cubicBezTo>
                  <a:pt x="17909" y="15056"/>
                  <a:pt x="17969" y="15030"/>
                  <a:pt x="17995" y="15029"/>
                </a:cubicBezTo>
                <a:cubicBezTo>
                  <a:pt x="18109" y="15025"/>
                  <a:pt x="18234" y="14513"/>
                  <a:pt x="18234" y="14045"/>
                </a:cubicBezTo>
                <a:cubicBezTo>
                  <a:pt x="18234" y="13342"/>
                  <a:pt x="18123" y="13027"/>
                  <a:pt x="17849" y="12953"/>
                </a:cubicBezTo>
                <a:cubicBezTo>
                  <a:pt x="17797" y="12939"/>
                  <a:pt x="17757" y="12930"/>
                  <a:pt x="17723" y="12930"/>
                </a:cubicBezTo>
                <a:close/>
                <a:moveTo>
                  <a:pt x="16332" y="12936"/>
                </a:moveTo>
                <a:cubicBezTo>
                  <a:pt x="16277" y="12926"/>
                  <a:pt x="16216" y="12938"/>
                  <a:pt x="16147" y="12974"/>
                </a:cubicBezTo>
                <a:cubicBezTo>
                  <a:pt x="15782" y="13168"/>
                  <a:pt x="15782" y="14813"/>
                  <a:pt x="16147" y="15064"/>
                </a:cubicBezTo>
                <a:cubicBezTo>
                  <a:pt x="16195" y="15097"/>
                  <a:pt x="16244" y="15130"/>
                  <a:pt x="16256" y="15137"/>
                </a:cubicBezTo>
                <a:cubicBezTo>
                  <a:pt x="16329" y="15183"/>
                  <a:pt x="16604" y="14868"/>
                  <a:pt x="16625" y="14715"/>
                </a:cubicBezTo>
                <a:cubicBezTo>
                  <a:pt x="16656" y="14488"/>
                  <a:pt x="16529" y="14470"/>
                  <a:pt x="16367" y="14678"/>
                </a:cubicBezTo>
                <a:cubicBezTo>
                  <a:pt x="16269" y="14804"/>
                  <a:pt x="16240" y="14790"/>
                  <a:pt x="16161" y="14568"/>
                </a:cubicBezTo>
                <a:cubicBezTo>
                  <a:pt x="16026" y="14186"/>
                  <a:pt x="16096" y="14035"/>
                  <a:pt x="16410" y="14035"/>
                </a:cubicBezTo>
                <a:lnTo>
                  <a:pt x="16690" y="14035"/>
                </a:lnTo>
                <a:lnTo>
                  <a:pt x="16650" y="13642"/>
                </a:lnTo>
                <a:cubicBezTo>
                  <a:pt x="16605" y="13201"/>
                  <a:pt x="16499" y="12965"/>
                  <a:pt x="16332" y="12936"/>
                </a:cubicBezTo>
                <a:close/>
                <a:moveTo>
                  <a:pt x="8576" y="12938"/>
                </a:moveTo>
                <a:cubicBezTo>
                  <a:pt x="8486" y="12930"/>
                  <a:pt x="8446" y="13000"/>
                  <a:pt x="8371" y="13211"/>
                </a:cubicBezTo>
                <a:cubicBezTo>
                  <a:pt x="8293" y="13431"/>
                  <a:pt x="8258" y="13664"/>
                  <a:pt x="8258" y="13960"/>
                </a:cubicBezTo>
                <a:cubicBezTo>
                  <a:pt x="8258" y="14579"/>
                  <a:pt x="8297" y="14787"/>
                  <a:pt x="8451" y="14975"/>
                </a:cubicBezTo>
                <a:cubicBezTo>
                  <a:pt x="8525" y="15066"/>
                  <a:pt x="8626" y="15102"/>
                  <a:pt x="8674" y="15058"/>
                </a:cubicBezTo>
                <a:cubicBezTo>
                  <a:pt x="8723" y="15013"/>
                  <a:pt x="8837" y="14990"/>
                  <a:pt x="8928" y="15006"/>
                </a:cubicBezTo>
                <a:lnTo>
                  <a:pt x="9093" y="15035"/>
                </a:lnTo>
                <a:lnTo>
                  <a:pt x="9093" y="14039"/>
                </a:lnTo>
                <a:cubicBezTo>
                  <a:pt x="9093" y="13077"/>
                  <a:pt x="9089" y="13046"/>
                  <a:pt x="8989" y="13046"/>
                </a:cubicBezTo>
                <a:cubicBezTo>
                  <a:pt x="8932" y="13046"/>
                  <a:pt x="8795" y="13009"/>
                  <a:pt x="8685" y="12967"/>
                </a:cubicBezTo>
                <a:cubicBezTo>
                  <a:pt x="8641" y="12950"/>
                  <a:pt x="8605" y="12940"/>
                  <a:pt x="8576" y="12938"/>
                </a:cubicBezTo>
                <a:close/>
                <a:moveTo>
                  <a:pt x="7811" y="12955"/>
                </a:moveTo>
                <a:cubicBezTo>
                  <a:pt x="7787" y="12959"/>
                  <a:pt x="7760" y="12967"/>
                  <a:pt x="7730" y="12980"/>
                </a:cubicBezTo>
                <a:cubicBezTo>
                  <a:pt x="7646" y="13017"/>
                  <a:pt x="7502" y="13045"/>
                  <a:pt x="7411" y="13042"/>
                </a:cubicBezTo>
                <a:lnTo>
                  <a:pt x="7247" y="13036"/>
                </a:lnTo>
                <a:lnTo>
                  <a:pt x="7247" y="14032"/>
                </a:lnTo>
                <a:cubicBezTo>
                  <a:pt x="7247" y="15012"/>
                  <a:pt x="7248" y="15029"/>
                  <a:pt x="7356" y="15029"/>
                </a:cubicBezTo>
                <a:cubicBezTo>
                  <a:pt x="7459" y="15029"/>
                  <a:pt x="7466" y="14991"/>
                  <a:pt x="7466" y="14367"/>
                </a:cubicBezTo>
                <a:cubicBezTo>
                  <a:pt x="7466" y="13855"/>
                  <a:pt x="7487" y="13650"/>
                  <a:pt x="7556" y="13472"/>
                </a:cubicBezTo>
                <a:cubicBezTo>
                  <a:pt x="7707" y="13089"/>
                  <a:pt x="7794" y="13363"/>
                  <a:pt x="7809" y="14268"/>
                </a:cubicBezTo>
                <a:cubicBezTo>
                  <a:pt x="7822" y="14993"/>
                  <a:pt x="7828" y="15029"/>
                  <a:pt x="7935" y="15029"/>
                </a:cubicBezTo>
                <a:cubicBezTo>
                  <a:pt x="8047" y="15029"/>
                  <a:pt x="8047" y="15027"/>
                  <a:pt x="8030" y="14094"/>
                </a:cubicBezTo>
                <a:cubicBezTo>
                  <a:pt x="8014" y="13166"/>
                  <a:pt x="7980" y="12930"/>
                  <a:pt x="7811" y="12955"/>
                </a:cubicBezTo>
                <a:close/>
                <a:moveTo>
                  <a:pt x="6608" y="12974"/>
                </a:moveTo>
                <a:cubicBezTo>
                  <a:pt x="6478" y="12975"/>
                  <a:pt x="6348" y="13055"/>
                  <a:pt x="6287" y="13212"/>
                </a:cubicBezTo>
                <a:cubicBezTo>
                  <a:pt x="6075" y="13753"/>
                  <a:pt x="6153" y="14794"/>
                  <a:pt x="6423" y="15013"/>
                </a:cubicBezTo>
                <a:cubicBezTo>
                  <a:pt x="6501" y="15077"/>
                  <a:pt x="6575" y="15133"/>
                  <a:pt x="6587" y="15139"/>
                </a:cubicBezTo>
                <a:cubicBezTo>
                  <a:pt x="6599" y="15145"/>
                  <a:pt x="6684" y="15092"/>
                  <a:pt x="6777" y="15019"/>
                </a:cubicBezTo>
                <a:cubicBezTo>
                  <a:pt x="6903" y="14920"/>
                  <a:pt x="6960" y="14789"/>
                  <a:pt x="7004" y="14492"/>
                </a:cubicBezTo>
                <a:cubicBezTo>
                  <a:pt x="7076" y="14009"/>
                  <a:pt x="7046" y="13505"/>
                  <a:pt x="6929" y="13207"/>
                </a:cubicBezTo>
                <a:cubicBezTo>
                  <a:pt x="6868" y="13050"/>
                  <a:pt x="6738" y="12973"/>
                  <a:pt x="6608" y="12974"/>
                </a:cubicBezTo>
                <a:close/>
                <a:moveTo>
                  <a:pt x="5862" y="13046"/>
                </a:moveTo>
                <a:cubicBezTo>
                  <a:pt x="5754" y="13046"/>
                  <a:pt x="5752" y="13061"/>
                  <a:pt x="5752" y="14035"/>
                </a:cubicBezTo>
                <a:cubicBezTo>
                  <a:pt x="5752" y="15010"/>
                  <a:pt x="5754" y="15029"/>
                  <a:pt x="5862" y="15029"/>
                </a:cubicBezTo>
                <a:cubicBezTo>
                  <a:pt x="5970" y="15029"/>
                  <a:pt x="5971" y="15010"/>
                  <a:pt x="5971" y="14035"/>
                </a:cubicBezTo>
                <a:cubicBezTo>
                  <a:pt x="5971" y="13061"/>
                  <a:pt x="5970" y="13046"/>
                  <a:pt x="5862" y="13046"/>
                </a:cubicBezTo>
                <a:close/>
                <a:moveTo>
                  <a:pt x="13400" y="13046"/>
                </a:moveTo>
                <a:cubicBezTo>
                  <a:pt x="13319" y="13046"/>
                  <a:pt x="13312" y="13127"/>
                  <a:pt x="13312" y="14035"/>
                </a:cubicBezTo>
                <a:cubicBezTo>
                  <a:pt x="13312" y="14944"/>
                  <a:pt x="13319" y="15029"/>
                  <a:pt x="13400" y="15029"/>
                </a:cubicBezTo>
                <a:cubicBezTo>
                  <a:pt x="13481" y="15029"/>
                  <a:pt x="13487" y="14944"/>
                  <a:pt x="13487" y="14035"/>
                </a:cubicBezTo>
                <a:cubicBezTo>
                  <a:pt x="13487" y="13127"/>
                  <a:pt x="13481" y="13046"/>
                  <a:pt x="13400" y="13046"/>
                </a:cubicBezTo>
                <a:close/>
                <a:moveTo>
                  <a:pt x="14431" y="13046"/>
                </a:moveTo>
                <a:cubicBezTo>
                  <a:pt x="14328" y="13046"/>
                  <a:pt x="14323" y="13081"/>
                  <a:pt x="14324" y="13821"/>
                </a:cubicBezTo>
                <a:cubicBezTo>
                  <a:pt x="14324" y="14720"/>
                  <a:pt x="14350" y="14875"/>
                  <a:pt x="14524" y="15027"/>
                </a:cubicBezTo>
                <a:cubicBezTo>
                  <a:pt x="14706" y="15185"/>
                  <a:pt x="14946" y="15061"/>
                  <a:pt x="15036" y="14762"/>
                </a:cubicBezTo>
                <a:cubicBezTo>
                  <a:pt x="15091" y="14581"/>
                  <a:pt x="15114" y="14289"/>
                  <a:pt x="15114" y="13774"/>
                </a:cubicBezTo>
                <a:cubicBezTo>
                  <a:pt x="15114" y="13082"/>
                  <a:pt x="15108" y="13046"/>
                  <a:pt x="15006" y="13046"/>
                </a:cubicBezTo>
                <a:cubicBezTo>
                  <a:pt x="14906" y="13046"/>
                  <a:pt x="14898" y="13095"/>
                  <a:pt x="14885" y="13745"/>
                </a:cubicBezTo>
                <a:cubicBezTo>
                  <a:pt x="14876" y="14249"/>
                  <a:pt x="14851" y="14484"/>
                  <a:pt x="14795" y="14582"/>
                </a:cubicBezTo>
                <a:cubicBezTo>
                  <a:pt x="14654" y="14831"/>
                  <a:pt x="14566" y="14529"/>
                  <a:pt x="14551" y="13745"/>
                </a:cubicBezTo>
                <a:cubicBezTo>
                  <a:pt x="14539" y="13095"/>
                  <a:pt x="14531" y="13046"/>
                  <a:pt x="14431" y="13046"/>
                </a:cubicBezTo>
                <a:close/>
                <a:moveTo>
                  <a:pt x="16271" y="13240"/>
                </a:moveTo>
                <a:cubicBezTo>
                  <a:pt x="16298" y="13234"/>
                  <a:pt x="16323" y="13264"/>
                  <a:pt x="16356" y="13327"/>
                </a:cubicBezTo>
                <a:cubicBezTo>
                  <a:pt x="16401" y="13411"/>
                  <a:pt x="16442" y="13535"/>
                  <a:pt x="16446" y="13604"/>
                </a:cubicBezTo>
                <a:cubicBezTo>
                  <a:pt x="16457" y="13767"/>
                  <a:pt x="16140" y="13839"/>
                  <a:pt x="16106" y="13681"/>
                </a:cubicBezTo>
                <a:cubicBezTo>
                  <a:pt x="16091" y="13614"/>
                  <a:pt x="16123" y="13471"/>
                  <a:pt x="16177" y="13365"/>
                </a:cubicBezTo>
                <a:cubicBezTo>
                  <a:pt x="16217" y="13287"/>
                  <a:pt x="16245" y="13245"/>
                  <a:pt x="16271" y="13240"/>
                </a:cubicBezTo>
                <a:close/>
                <a:moveTo>
                  <a:pt x="4500" y="13418"/>
                </a:moveTo>
                <a:cubicBezTo>
                  <a:pt x="4694" y="13418"/>
                  <a:pt x="4768" y="14068"/>
                  <a:pt x="4617" y="14452"/>
                </a:cubicBezTo>
                <a:cubicBezTo>
                  <a:pt x="4514" y="14715"/>
                  <a:pt x="4465" y="14711"/>
                  <a:pt x="4375" y="14431"/>
                </a:cubicBezTo>
                <a:cubicBezTo>
                  <a:pt x="4237" y="14002"/>
                  <a:pt x="4309" y="13418"/>
                  <a:pt x="4500" y="13418"/>
                </a:cubicBezTo>
                <a:close/>
                <a:moveTo>
                  <a:pt x="6609" y="13418"/>
                </a:moveTo>
                <a:cubicBezTo>
                  <a:pt x="6703" y="13418"/>
                  <a:pt x="6851" y="13812"/>
                  <a:pt x="6851" y="14065"/>
                </a:cubicBezTo>
                <a:cubicBezTo>
                  <a:pt x="6851" y="14118"/>
                  <a:pt x="6811" y="14271"/>
                  <a:pt x="6762" y="14407"/>
                </a:cubicBezTo>
                <a:cubicBezTo>
                  <a:pt x="6714" y="14544"/>
                  <a:pt x="6646" y="14657"/>
                  <a:pt x="6609" y="14657"/>
                </a:cubicBezTo>
                <a:cubicBezTo>
                  <a:pt x="6541" y="14657"/>
                  <a:pt x="6367" y="14233"/>
                  <a:pt x="6367" y="14065"/>
                </a:cubicBezTo>
                <a:cubicBezTo>
                  <a:pt x="6367" y="13812"/>
                  <a:pt x="6515" y="13418"/>
                  <a:pt x="6609" y="13418"/>
                </a:cubicBezTo>
                <a:close/>
                <a:moveTo>
                  <a:pt x="8679" y="13420"/>
                </a:moveTo>
                <a:cubicBezTo>
                  <a:pt x="8740" y="13428"/>
                  <a:pt x="8804" y="13515"/>
                  <a:pt x="8848" y="13693"/>
                </a:cubicBezTo>
                <a:cubicBezTo>
                  <a:pt x="8936" y="14047"/>
                  <a:pt x="8935" y="14109"/>
                  <a:pt x="8829" y="14407"/>
                </a:cubicBezTo>
                <a:cubicBezTo>
                  <a:pt x="8781" y="14544"/>
                  <a:pt x="8714" y="14657"/>
                  <a:pt x="8682" y="14657"/>
                </a:cubicBezTo>
                <a:cubicBezTo>
                  <a:pt x="8598" y="14657"/>
                  <a:pt x="8477" y="14248"/>
                  <a:pt x="8477" y="13960"/>
                </a:cubicBezTo>
                <a:cubicBezTo>
                  <a:pt x="8477" y="13610"/>
                  <a:pt x="8576" y="13406"/>
                  <a:pt x="8679" y="13420"/>
                </a:cubicBezTo>
                <a:close/>
                <a:moveTo>
                  <a:pt x="17834" y="13427"/>
                </a:moveTo>
                <a:cubicBezTo>
                  <a:pt x="17894" y="13440"/>
                  <a:pt x="17950" y="13530"/>
                  <a:pt x="17990" y="13693"/>
                </a:cubicBezTo>
                <a:cubicBezTo>
                  <a:pt x="18078" y="14047"/>
                  <a:pt x="18076" y="14109"/>
                  <a:pt x="17970" y="14407"/>
                </a:cubicBezTo>
                <a:cubicBezTo>
                  <a:pt x="17861" y="14716"/>
                  <a:pt x="17743" y="14726"/>
                  <a:pt x="17648" y="14431"/>
                </a:cubicBezTo>
                <a:cubicBezTo>
                  <a:pt x="17554" y="14136"/>
                  <a:pt x="17555" y="13878"/>
                  <a:pt x="17655" y="13623"/>
                </a:cubicBezTo>
                <a:cubicBezTo>
                  <a:pt x="17711" y="13480"/>
                  <a:pt x="17775" y="13415"/>
                  <a:pt x="17834" y="13427"/>
                </a:cubicBezTo>
                <a:close/>
                <a:moveTo>
                  <a:pt x="4368" y="16888"/>
                </a:moveTo>
                <a:cubicBezTo>
                  <a:pt x="4263" y="16888"/>
                  <a:pt x="4257" y="16921"/>
                  <a:pt x="4257" y="17624"/>
                </a:cubicBezTo>
                <a:cubicBezTo>
                  <a:pt x="4257" y="18321"/>
                  <a:pt x="4209" y="18653"/>
                  <a:pt x="4148" y="18375"/>
                </a:cubicBezTo>
                <a:cubicBezTo>
                  <a:pt x="4101" y="18160"/>
                  <a:pt x="3840" y="18236"/>
                  <a:pt x="3742" y="18493"/>
                </a:cubicBezTo>
                <a:cubicBezTo>
                  <a:pt x="3545" y="19012"/>
                  <a:pt x="3585" y="19984"/>
                  <a:pt x="3818" y="20323"/>
                </a:cubicBezTo>
                <a:cubicBezTo>
                  <a:pt x="3879" y="20412"/>
                  <a:pt x="3977" y="20447"/>
                  <a:pt x="4038" y="20403"/>
                </a:cubicBezTo>
                <a:cubicBezTo>
                  <a:pt x="4099" y="20359"/>
                  <a:pt x="4222" y="20333"/>
                  <a:pt x="4313" y="20344"/>
                </a:cubicBezTo>
                <a:lnTo>
                  <a:pt x="4478" y="20368"/>
                </a:lnTo>
                <a:lnTo>
                  <a:pt x="4478" y="18627"/>
                </a:lnTo>
                <a:lnTo>
                  <a:pt x="4478" y="16888"/>
                </a:lnTo>
                <a:lnTo>
                  <a:pt x="4368" y="16888"/>
                </a:lnTo>
                <a:close/>
                <a:moveTo>
                  <a:pt x="7224" y="16888"/>
                </a:moveTo>
                <a:cubicBezTo>
                  <a:pt x="7119" y="16888"/>
                  <a:pt x="7115" y="16922"/>
                  <a:pt x="7115" y="17610"/>
                </a:cubicBezTo>
                <a:cubicBezTo>
                  <a:pt x="7115" y="18008"/>
                  <a:pt x="7104" y="18364"/>
                  <a:pt x="7090" y="18402"/>
                </a:cubicBezTo>
                <a:cubicBezTo>
                  <a:pt x="7077" y="18440"/>
                  <a:pt x="7011" y="18413"/>
                  <a:pt x="6944" y="18342"/>
                </a:cubicBezTo>
                <a:cubicBezTo>
                  <a:pt x="6766" y="18153"/>
                  <a:pt x="6600" y="18318"/>
                  <a:pt x="6518" y="18764"/>
                </a:cubicBezTo>
                <a:cubicBezTo>
                  <a:pt x="6401" y="19400"/>
                  <a:pt x="6495" y="20154"/>
                  <a:pt x="6719" y="20397"/>
                </a:cubicBezTo>
                <a:cubicBezTo>
                  <a:pt x="6755" y="20436"/>
                  <a:pt x="6825" y="20437"/>
                  <a:pt x="6873" y="20399"/>
                </a:cubicBezTo>
                <a:cubicBezTo>
                  <a:pt x="6921" y="20361"/>
                  <a:pt x="7045" y="20338"/>
                  <a:pt x="7148" y="20348"/>
                </a:cubicBezTo>
                <a:lnTo>
                  <a:pt x="7335" y="20368"/>
                </a:lnTo>
                <a:lnTo>
                  <a:pt x="7335" y="18627"/>
                </a:lnTo>
                <a:lnTo>
                  <a:pt x="7335" y="16888"/>
                </a:lnTo>
                <a:lnTo>
                  <a:pt x="7224" y="16888"/>
                </a:lnTo>
                <a:close/>
                <a:moveTo>
                  <a:pt x="11754" y="16888"/>
                </a:moveTo>
                <a:cubicBezTo>
                  <a:pt x="11652" y="16888"/>
                  <a:pt x="11645" y="16931"/>
                  <a:pt x="11633" y="17661"/>
                </a:cubicBezTo>
                <a:cubicBezTo>
                  <a:pt x="11622" y="18278"/>
                  <a:pt x="11606" y="18427"/>
                  <a:pt x="11554" y="18387"/>
                </a:cubicBezTo>
                <a:cubicBezTo>
                  <a:pt x="11310" y="18199"/>
                  <a:pt x="11204" y="18233"/>
                  <a:pt x="11095" y="18542"/>
                </a:cubicBezTo>
                <a:cubicBezTo>
                  <a:pt x="10909" y="19067"/>
                  <a:pt x="10967" y="20102"/>
                  <a:pt x="11198" y="20346"/>
                </a:cubicBezTo>
                <a:cubicBezTo>
                  <a:pt x="11261" y="20413"/>
                  <a:pt x="11352" y="20436"/>
                  <a:pt x="11400" y="20399"/>
                </a:cubicBezTo>
                <a:cubicBezTo>
                  <a:pt x="11448" y="20361"/>
                  <a:pt x="11571" y="20338"/>
                  <a:pt x="11674" y="20348"/>
                </a:cubicBezTo>
                <a:lnTo>
                  <a:pt x="11862" y="20368"/>
                </a:lnTo>
                <a:lnTo>
                  <a:pt x="11862" y="18627"/>
                </a:lnTo>
                <a:lnTo>
                  <a:pt x="11862" y="16888"/>
                </a:lnTo>
                <a:lnTo>
                  <a:pt x="11754" y="16888"/>
                </a:lnTo>
                <a:close/>
                <a:moveTo>
                  <a:pt x="15069" y="16888"/>
                </a:moveTo>
                <a:lnTo>
                  <a:pt x="15069" y="18623"/>
                </a:lnTo>
                <a:lnTo>
                  <a:pt x="15069" y="20356"/>
                </a:lnTo>
                <a:lnTo>
                  <a:pt x="15180" y="20356"/>
                </a:lnTo>
                <a:cubicBezTo>
                  <a:pt x="15283" y="20356"/>
                  <a:pt x="15290" y="20318"/>
                  <a:pt x="15290" y="19694"/>
                </a:cubicBezTo>
                <a:cubicBezTo>
                  <a:pt x="15290" y="19189"/>
                  <a:pt x="15311" y="18980"/>
                  <a:pt x="15378" y="18809"/>
                </a:cubicBezTo>
                <a:cubicBezTo>
                  <a:pt x="15463" y="18592"/>
                  <a:pt x="15469" y="18592"/>
                  <a:pt x="15554" y="18809"/>
                </a:cubicBezTo>
                <a:cubicBezTo>
                  <a:pt x="15621" y="18980"/>
                  <a:pt x="15641" y="19189"/>
                  <a:pt x="15641" y="19694"/>
                </a:cubicBezTo>
                <a:cubicBezTo>
                  <a:pt x="15641" y="20274"/>
                  <a:pt x="15652" y="20356"/>
                  <a:pt x="15729" y="20356"/>
                </a:cubicBezTo>
                <a:cubicBezTo>
                  <a:pt x="15809" y="20356"/>
                  <a:pt x="15817" y="20276"/>
                  <a:pt x="15817" y="19444"/>
                </a:cubicBezTo>
                <a:cubicBezTo>
                  <a:pt x="15817" y="18249"/>
                  <a:pt x="15757" y="18102"/>
                  <a:pt x="15378" y="18387"/>
                </a:cubicBezTo>
                <a:cubicBezTo>
                  <a:pt x="15325" y="18426"/>
                  <a:pt x="15309" y="18277"/>
                  <a:pt x="15298" y="17661"/>
                </a:cubicBezTo>
                <a:cubicBezTo>
                  <a:pt x="15286" y="16931"/>
                  <a:pt x="15279" y="16888"/>
                  <a:pt x="15178" y="16888"/>
                </a:cubicBezTo>
                <a:lnTo>
                  <a:pt x="15069" y="16888"/>
                </a:lnTo>
                <a:close/>
                <a:moveTo>
                  <a:pt x="18279" y="16888"/>
                </a:moveTo>
                <a:cubicBezTo>
                  <a:pt x="18195" y="16888"/>
                  <a:pt x="18191" y="16970"/>
                  <a:pt x="18191" y="18623"/>
                </a:cubicBezTo>
                <a:cubicBezTo>
                  <a:pt x="18191" y="20275"/>
                  <a:pt x="18195" y="20356"/>
                  <a:pt x="18279" y="20356"/>
                </a:cubicBezTo>
                <a:cubicBezTo>
                  <a:pt x="18362" y="20356"/>
                  <a:pt x="18366" y="20275"/>
                  <a:pt x="18366" y="18623"/>
                </a:cubicBezTo>
                <a:cubicBezTo>
                  <a:pt x="18366" y="16970"/>
                  <a:pt x="18362" y="16888"/>
                  <a:pt x="18279" y="16888"/>
                </a:cubicBezTo>
                <a:close/>
                <a:moveTo>
                  <a:pt x="414" y="17196"/>
                </a:moveTo>
                <a:cubicBezTo>
                  <a:pt x="162" y="17196"/>
                  <a:pt x="38" y="17506"/>
                  <a:pt x="38" y="18139"/>
                </a:cubicBezTo>
                <a:cubicBezTo>
                  <a:pt x="38" y="18618"/>
                  <a:pt x="152" y="18995"/>
                  <a:pt x="297" y="18995"/>
                </a:cubicBezTo>
                <a:cubicBezTo>
                  <a:pt x="380" y="18995"/>
                  <a:pt x="522" y="19356"/>
                  <a:pt x="522" y="19566"/>
                </a:cubicBezTo>
                <a:cubicBezTo>
                  <a:pt x="522" y="19880"/>
                  <a:pt x="354" y="20015"/>
                  <a:pt x="212" y="19816"/>
                </a:cubicBezTo>
                <a:cubicBezTo>
                  <a:pt x="92" y="19647"/>
                  <a:pt x="78" y="19650"/>
                  <a:pt x="38" y="19862"/>
                </a:cubicBezTo>
                <a:cubicBezTo>
                  <a:pt x="-25" y="20193"/>
                  <a:pt x="-21" y="20214"/>
                  <a:pt x="137" y="20348"/>
                </a:cubicBezTo>
                <a:cubicBezTo>
                  <a:pt x="321" y="20506"/>
                  <a:pt x="555" y="20423"/>
                  <a:pt x="657" y="20164"/>
                </a:cubicBezTo>
                <a:cubicBezTo>
                  <a:pt x="854" y="19661"/>
                  <a:pt x="784" y="18742"/>
                  <a:pt x="535" y="18567"/>
                </a:cubicBezTo>
                <a:cubicBezTo>
                  <a:pt x="405" y="18476"/>
                  <a:pt x="258" y="18162"/>
                  <a:pt x="258" y="17980"/>
                </a:cubicBezTo>
                <a:cubicBezTo>
                  <a:pt x="258" y="17763"/>
                  <a:pt x="462" y="17599"/>
                  <a:pt x="556" y="17740"/>
                </a:cubicBezTo>
                <a:cubicBezTo>
                  <a:pt x="627" y="17847"/>
                  <a:pt x="650" y="17834"/>
                  <a:pt x="672" y="17670"/>
                </a:cubicBezTo>
                <a:cubicBezTo>
                  <a:pt x="715" y="17360"/>
                  <a:pt x="626" y="17196"/>
                  <a:pt x="414" y="17196"/>
                </a:cubicBezTo>
                <a:close/>
                <a:moveTo>
                  <a:pt x="12916" y="17260"/>
                </a:moveTo>
                <a:cubicBezTo>
                  <a:pt x="12594" y="17260"/>
                  <a:pt x="12564" y="17280"/>
                  <a:pt x="12564" y="17508"/>
                </a:cubicBezTo>
                <a:cubicBezTo>
                  <a:pt x="12564" y="17664"/>
                  <a:pt x="12594" y="17753"/>
                  <a:pt x="12644" y="17753"/>
                </a:cubicBezTo>
                <a:cubicBezTo>
                  <a:pt x="12795" y="17753"/>
                  <a:pt x="12828" y="18017"/>
                  <a:pt x="12828" y="19206"/>
                </a:cubicBezTo>
                <a:cubicBezTo>
                  <a:pt x="12828" y="20348"/>
                  <a:pt x="12830" y="20356"/>
                  <a:pt x="12937" y="20356"/>
                </a:cubicBezTo>
                <a:cubicBezTo>
                  <a:pt x="13044" y="20356"/>
                  <a:pt x="13045" y="20346"/>
                  <a:pt x="13057" y="19088"/>
                </a:cubicBezTo>
                <a:cubicBezTo>
                  <a:pt x="13069" y="17877"/>
                  <a:pt x="13075" y="17814"/>
                  <a:pt x="13169" y="17777"/>
                </a:cubicBezTo>
                <a:cubicBezTo>
                  <a:pt x="13233" y="17751"/>
                  <a:pt x="13268" y="17652"/>
                  <a:pt x="13268" y="17498"/>
                </a:cubicBezTo>
                <a:cubicBezTo>
                  <a:pt x="13268" y="17281"/>
                  <a:pt x="13234" y="17260"/>
                  <a:pt x="12916" y="17260"/>
                </a:cubicBezTo>
                <a:close/>
                <a:moveTo>
                  <a:pt x="1115" y="17631"/>
                </a:moveTo>
                <a:cubicBezTo>
                  <a:pt x="1047" y="17631"/>
                  <a:pt x="1005" y="17700"/>
                  <a:pt x="1005" y="17817"/>
                </a:cubicBezTo>
                <a:cubicBezTo>
                  <a:pt x="1005" y="17921"/>
                  <a:pt x="980" y="18118"/>
                  <a:pt x="951" y="18253"/>
                </a:cubicBezTo>
                <a:cubicBezTo>
                  <a:pt x="907" y="18449"/>
                  <a:pt x="907" y="18549"/>
                  <a:pt x="951" y="18745"/>
                </a:cubicBezTo>
                <a:cubicBezTo>
                  <a:pt x="981" y="18880"/>
                  <a:pt x="1005" y="19299"/>
                  <a:pt x="1005" y="19674"/>
                </a:cubicBezTo>
                <a:cubicBezTo>
                  <a:pt x="1005" y="20321"/>
                  <a:pt x="1011" y="20356"/>
                  <a:pt x="1115" y="20356"/>
                </a:cubicBezTo>
                <a:cubicBezTo>
                  <a:pt x="1221" y="20356"/>
                  <a:pt x="1225" y="20324"/>
                  <a:pt x="1225" y="19601"/>
                </a:cubicBezTo>
                <a:cubicBezTo>
                  <a:pt x="1225" y="18950"/>
                  <a:pt x="1237" y="18838"/>
                  <a:pt x="1313" y="18782"/>
                </a:cubicBezTo>
                <a:cubicBezTo>
                  <a:pt x="1361" y="18746"/>
                  <a:pt x="1401" y="18654"/>
                  <a:pt x="1401" y="18576"/>
                </a:cubicBezTo>
                <a:cubicBezTo>
                  <a:pt x="1401" y="18499"/>
                  <a:pt x="1361" y="18363"/>
                  <a:pt x="1313" y="18278"/>
                </a:cubicBezTo>
                <a:cubicBezTo>
                  <a:pt x="1265" y="18193"/>
                  <a:pt x="1225" y="18013"/>
                  <a:pt x="1225" y="17877"/>
                </a:cubicBezTo>
                <a:cubicBezTo>
                  <a:pt x="1225" y="17697"/>
                  <a:pt x="1196" y="17631"/>
                  <a:pt x="1115" y="17631"/>
                </a:cubicBezTo>
                <a:close/>
                <a:moveTo>
                  <a:pt x="13721" y="18243"/>
                </a:moveTo>
                <a:cubicBezTo>
                  <a:pt x="13621" y="18230"/>
                  <a:pt x="13515" y="18314"/>
                  <a:pt x="13427" y="18509"/>
                </a:cubicBezTo>
                <a:cubicBezTo>
                  <a:pt x="13335" y="18714"/>
                  <a:pt x="13312" y="18869"/>
                  <a:pt x="13312" y="19289"/>
                </a:cubicBezTo>
                <a:cubicBezTo>
                  <a:pt x="13312" y="19917"/>
                  <a:pt x="13376" y="20201"/>
                  <a:pt x="13553" y="20350"/>
                </a:cubicBezTo>
                <a:cubicBezTo>
                  <a:pt x="13626" y="20411"/>
                  <a:pt x="13701" y="20464"/>
                  <a:pt x="13720" y="20470"/>
                </a:cubicBezTo>
                <a:cubicBezTo>
                  <a:pt x="13792" y="20493"/>
                  <a:pt x="14059" y="20116"/>
                  <a:pt x="14059" y="19992"/>
                </a:cubicBezTo>
                <a:cubicBezTo>
                  <a:pt x="14059" y="19826"/>
                  <a:pt x="13853" y="19819"/>
                  <a:pt x="13817" y="19984"/>
                </a:cubicBezTo>
                <a:cubicBezTo>
                  <a:pt x="13770" y="20199"/>
                  <a:pt x="13627" y="20120"/>
                  <a:pt x="13558" y="19841"/>
                </a:cubicBezTo>
                <a:cubicBezTo>
                  <a:pt x="13521" y="19694"/>
                  <a:pt x="13501" y="19526"/>
                  <a:pt x="13514" y="19469"/>
                </a:cubicBezTo>
                <a:cubicBezTo>
                  <a:pt x="13526" y="19412"/>
                  <a:pt x="13667" y="19367"/>
                  <a:pt x="13825" y="19367"/>
                </a:cubicBezTo>
                <a:lnTo>
                  <a:pt x="14113" y="19367"/>
                </a:lnTo>
                <a:lnTo>
                  <a:pt x="14084" y="19026"/>
                </a:lnTo>
                <a:cubicBezTo>
                  <a:pt x="14044" y="18554"/>
                  <a:pt x="13889" y="18266"/>
                  <a:pt x="13721" y="18243"/>
                </a:cubicBezTo>
                <a:close/>
                <a:moveTo>
                  <a:pt x="7909" y="18251"/>
                </a:moveTo>
                <a:cubicBezTo>
                  <a:pt x="7583" y="18251"/>
                  <a:pt x="7468" y="19101"/>
                  <a:pt x="7749" y="19432"/>
                </a:cubicBezTo>
                <a:cubicBezTo>
                  <a:pt x="7932" y="19648"/>
                  <a:pt x="7968" y="19787"/>
                  <a:pt x="7889" y="19973"/>
                </a:cubicBezTo>
                <a:cubicBezTo>
                  <a:pt x="7848" y="20069"/>
                  <a:pt x="7793" y="20077"/>
                  <a:pt x="7718" y="19996"/>
                </a:cubicBezTo>
                <a:cubicBezTo>
                  <a:pt x="7657" y="19931"/>
                  <a:pt x="7595" y="19910"/>
                  <a:pt x="7580" y="19951"/>
                </a:cubicBezTo>
                <a:cubicBezTo>
                  <a:pt x="7522" y="20115"/>
                  <a:pt x="7559" y="20342"/>
                  <a:pt x="7653" y="20393"/>
                </a:cubicBezTo>
                <a:cubicBezTo>
                  <a:pt x="7824" y="20486"/>
                  <a:pt x="7853" y="20483"/>
                  <a:pt x="7966" y="20362"/>
                </a:cubicBezTo>
                <a:cubicBezTo>
                  <a:pt x="8106" y="20212"/>
                  <a:pt x="8187" y="19806"/>
                  <a:pt x="8133" y="19529"/>
                </a:cubicBezTo>
                <a:cubicBezTo>
                  <a:pt x="8110" y="19416"/>
                  <a:pt x="8025" y="19235"/>
                  <a:pt x="7944" y="19126"/>
                </a:cubicBezTo>
                <a:cubicBezTo>
                  <a:pt x="7757" y="18878"/>
                  <a:pt x="7755" y="18696"/>
                  <a:pt x="7939" y="18646"/>
                </a:cubicBezTo>
                <a:cubicBezTo>
                  <a:pt x="8154" y="18588"/>
                  <a:pt x="8128" y="18251"/>
                  <a:pt x="7909" y="18251"/>
                </a:cubicBezTo>
                <a:close/>
                <a:moveTo>
                  <a:pt x="14658" y="18251"/>
                </a:moveTo>
                <a:cubicBezTo>
                  <a:pt x="14246" y="18251"/>
                  <a:pt x="14100" y="19849"/>
                  <a:pt x="14471" y="20304"/>
                </a:cubicBezTo>
                <a:cubicBezTo>
                  <a:pt x="14631" y="20500"/>
                  <a:pt x="14645" y="20506"/>
                  <a:pt x="14736" y="20406"/>
                </a:cubicBezTo>
                <a:cubicBezTo>
                  <a:pt x="14847" y="20287"/>
                  <a:pt x="14819" y="19984"/>
                  <a:pt x="14697" y="19984"/>
                </a:cubicBezTo>
                <a:cubicBezTo>
                  <a:pt x="14630" y="19984"/>
                  <a:pt x="14561" y="19869"/>
                  <a:pt x="14517" y="19676"/>
                </a:cubicBezTo>
                <a:cubicBezTo>
                  <a:pt x="14450" y="19389"/>
                  <a:pt x="14450" y="19342"/>
                  <a:pt x="14517" y="19055"/>
                </a:cubicBezTo>
                <a:cubicBezTo>
                  <a:pt x="14586" y="18757"/>
                  <a:pt x="14633" y="18694"/>
                  <a:pt x="14751" y="18737"/>
                </a:cubicBezTo>
                <a:cubicBezTo>
                  <a:pt x="14782" y="18748"/>
                  <a:pt x="14806" y="18642"/>
                  <a:pt x="14806" y="18503"/>
                </a:cubicBezTo>
                <a:cubicBezTo>
                  <a:pt x="14806" y="18298"/>
                  <a:pt x="14778" y="18251"/>
                  <a:pt x="14658" y="18251"/>
                </a:cubicBezTo>
                <a:close/>
                <a:moveTo>
                  <a:pt x="3134" y="18253"/>
                </a:moveTo>
                <a:cubicBezTo>
                  <a:pt x="3056" y="18246"/>
                  <a:pt x="2981" y="18282"/>
                  <a:pt x="2963" y="18365"/>
                </a:cubicBezTo>
                <a:cubicBezTo>
                  <a:pt x="2949" y="18429"/>
                  <a:pt x="2868" y="18450"/>
                  <a:pt x="2784" y="18412"/>
                </a:cubicBezTo>
                <a:lnTo>
                  <a:pt x="2632" y="18342"/>
                </a:lnTo>
                <a:lnTo>
                  <a:pt x="2632" y="19351"/>
                </a:lnTo>
                <a:cubicBezTo>
                  <a:pt x="2632" y="20276"/>
                  <a:pt x="2639" y="20356"/>
                  <a:pt x="2720" y="20356"/>
                </a:cubicBezTo>
                <a:cubicBezTo>
                  <a:pt x="2793" y="20356"/>
                  <a:pt x="2807" y="20275"/>
                  <a:pt x="2807" y="19870"/>
                </a:cubicBezTo>
                <a:cubicBezTo>
                  <a:pt x="2807" y="18906"/>
                  <a:pt x="2957" y="18406"/>
                  <a:pt x="3121" y="18824"/>
                </a:cubicBezTo>
                <a:cubicBezTo>
                  <a:pt x="3181" y="18978"/>
                  <a:pt x="3202" y="19206"/>
                  <a:pt x="3202" y="19694"/>
                </a:cubicBezTo>
                <a:cubicBezTo>
                  <a:pt x="3202" y="20274"/>
                  <a:pt x="3214" y="20356"/>
                  <a:pt x="3291" y="20356"/>
                </a:cubicBezTo>
                <a:cubicBezTo>
                  <a:pt x="3371" y="20356"/>
                  <a:pt x="3379" y="20274"/>
                  <a:pt x="3379" y="19452"/>
                </a:cubicBezTo>
                <a:cubicBezTo>
                  <a:pt x="3379" y="18913"/>
                  <a:pt x="3357" y="18487"/>
                  <a:pt x="3326" y="18398"/>
                </a:cubicBezTo>
                <a:cubicBezTo>
                  <a:pt x="3295" y="18310"/>
                  <a:pt x="3213" y="18260"/>
                  <a:pt x="3134" y="18253"/>
                </a:cubicBezTo>
                <a:close/>
                <a:moveTo>
                  <a:pt x="5055" y="18255"/>
                </a:moveTo>
                <a:cubicBezTo>
                  <a:pt x="4990" y="18265"/>
                  <a:pt x="4916" y="18314"/>
                  <a:pt x="4853" y="18394"/>
                </a:cubicBezTo>
                <a:cubicBezTo>
                  <a:pt x="4616" y="18699"/>
                  <a:pt x="4637" y="20070"/>
                  <a:pt x="4882" y="20354"/>
                </a:cubicBezTo>
                <a:cubicBezTo>
                  <a:pt x="4938" y="20418"/>
                  <a:pt x="5033" y="20437"/>
                  <a:pt x="5093" y="20397"/>
                </a:cubicBezTo>
                <a:cubicBezTo>
                  <a:pt x="5153" y="20356"/>
                  <a:pt x="5277" y="20333"/>
                  <a:pt x="5368" y="20344"/>
                </a:cubicBezTo>
                <a:lnTo>
                  <a:pt x="5533" y="20368"/>
                </a:lnTo>
                <a:lnTo>
                  <a:pt x="5533" y="19363"/>
                </a:lnTo>
                <a:lnTo>
                  <a:pt x="5533" y="18356"/>
                </a:lnTo>
                <a:lnTo>
                  <a:pt x="5381" y="18392"/>
                </a:lnTo>
                <a:cubicBezTo>
                  <a:pt x="5297" y="18413"/>
                  <a:pt x="5215" y="18389"/>
                  <a:pt x="5197" y="18340"/>
                </a:cubicBezTo>
                <a:cubicBezTo>
                  <a:pt x="5174" y="18273"/>
                  <a:pt x="5119" y="18245"/>
                  <a:pt x="5055" y="18255"/>
                </a:cubicBezTo>
                <a:close/>
                <a:moveTo>
                  <a:pt x="18953" y="18259"/>
                </a:moveTo>
                <a:cubicBezTo>
                  <a:pt x="18851" y="18259"/>
                  <a:pt x="18812" y="18338"/>
                  <a:pt x="18720" y="18598"/>
                </a:cubicBezTo>
                <a:cubicBezTo>
                  <a:pt x="18506" y="19201"/>
                  <a:pt x="18570" y="20047"/>
                  <a:pt x="18851" y="20319"/>
                </a:cubicBezTo>
                <a:cubicBezTo>
                  <a:pt x="19042" y="20505"/>
                  <a:pt x="19018" y="20502"/>
                  <a:pt x="19212" y="20350"/>
                </a:cubicBezTo>
                <a:cubicBezTo>
                  <a:pt x="19399" y="20203"/>
                  <a:pt x="19465" y="19938"/>
                  <a:pt x="19465" y="19326"/>
                </a:cubicBezTo>
                <a:cubicBezTo>
                  <a:pt x="19465" y="18674"/>
                  <a:pt x="19347" y="18355"/>
                  <a:pt x="19079" y="18282"/>
                </a:cubicBezTo>
                <a:cubicBezTo>
                  <a:pt x="19028" y="18268"/>
                  <a:pt x="18987" y="18259"/>
                  <a:pt x="18953" y="18259"/>
                </a:cubicBezTo>
                <a:close/>
                <a:moveTo>
                  <a:pt x="1830" y="18267"/>
                </a:moveTo>
                <a:cubicBezTo>
                  <a:pt x="1708" y="18272"/>
                  <a:pt x="1610" y="18444"/>
                  <a:pt x="1551" y="18764"/>
                </a:cubicBezTo>
                <a:cubicBezTo>
                  <a:pt x="1435" y="19400"/>
                  <a:pt x="1527" y="20154"/>
                  <a:pt x="1752" y="20397"/>
                </a:cubicBezTo>
                <a:cubicBezTo>
                  <a:pt x="1788" y="20436"/>
                  <a:pt x="1858" y="20437"/>
                  <a:pt x="1906" y="20399"/>
                </a:cubicBezTo>
                <a:cubicBezTo>
                  <a:pt x="1955" y="20361"/>
                  <a:pt x="2078" y="20338"/>
                  <a:pt x="2180" y="20348"/>
                </a:cubicBezTo>
                <a:lnTo>
                  <a:pt x="2368" y="20368"/>
                </a:lnTo>
                <a:lnTo>
                  <a:pt x="2368" y="19363"/>
                </a:lnTo>
                <a:lnTo>
                  <a:pt x="2368" y="18356"/>
                </a:lnTo>
                <a:lnTo>
                  <a:pt x="2225" y="18383"/>
                </a:lnTo>
                <a:cubicBezTo>
                  <a:pt x="2147" y="18398"/>
                  <a:pt x="2028" y="18368"/>
                  <a:pt x="1961" y="18317"/>
                </a:cubicBezTo>
                <a:cubicBezTo>
                  <a:pt x="1915" y="18281"/>
                  <a:pt x="1871" y="18265"/>
                  <a:pt x="1830" y="18267"/>
                </a:cubicBezTo>
                <a:close/>
                <a:moveTo>
                  <a:pt x="17566" y="18272"/>
                </a:moveTo>
                <a:cubicBezTo>
                  <a:pt x="17463" y="18257"/>
                  <a:pt x="17356" y="18308"/>
                  <a:pt x="17270" y="18433"/>
                </a:cubicBezTo>
                <a:cubicBezTo>
                  <a:pt x="16997" y="18832"/>
                  <a:pt x="17030" y="19937"/>
                  <a:pt x="17325" y="20300"/>
                </a:cubicBezTo>
                <a:cubicBezTo>
                  <a:pt x="17503" y="20518"/>
                  <a:pt x="17546" y="20519"/>
                  <a:pt x="17727" y="20306"/>
                </a:cubicBezTo>
                <a:cubicBezTo>
                  <a:pt x="17940" y="20055"/>
                  <a:pt x="18029" y="19441"/>
                  <a:pt x="17943" y="18813"/>
                </a:cubicBezTo>
                <a:cubicBezTo>
                  <a:pt x="17901" y="18499"/>
                  <a:pt x="17738" y="18297"/>
                  <a:pt x="17566" y="18272"/>
                </a:cubicBezTo>
                <a:close/>
                <a:moveTo>
                  <a:pt x="9173" y="18274"/>
                </a:moveTo>
                <a:cubicBezTo>
                  <a:pt x="9099" y="18271"/>
                  <a:pt x="9056" y="18343"/>
                  <a:pt x="8985" y="18542"/>
                </a:cubicBezTo>
                <a:cubicBezTo>
                  <a:pt x="8789" y="19097"/>
                  <a:pt x="8849" y="20067"/>
                  <a:pt x="9097" y="20344"/>
                </a:cubicBezTo>
                <a:cubicBezTo>
                  <a:pt x="9155" y="20409"/>
                  <a:pt x="9242" y="20428"/>
                  <a:pt x="9290" y="20385"/>
                </a:cubicBezTo>
                <a:cubicBezTo>
                  <a:pt x="9339" y="20342"/>
                  <a:pt x="9452" y="20319"/>
                  <a:pt x="9543" y="20335"/>
                </a:cubicBezTo>
                <a:lnTo>
                  <a:pt x="9708" y="20362"/>
                </a:lnTo>
                <a:lnTo>
                  <a:pt x="9708" y="19365"/>
                </a:lnTo>
                <a:lnTo>
                  <a:pt x="9708" y="18367"/>
                </a:lnTo>
                <a:lnTo>
                  <a:pt x="9564" y="18371"/>
                </a:lnTo>
                <a:cubicBezTo>
                  <a:pt x="9486" y="18374"/>
                  <a:pt x="9349" y="18341"/>
                  <a:pt x="9260" y="18300"/>
                </a:cubicBezTo>
                <a:cubicBezTo>
                  <a:pt x="9226" y="18284"/>
                  <a:pt x="9198" y="18275"/>
                  <a:pt x="9173" y="18274"/>
                </a:cubicBezTo>
                <a:close/>
                <a:moveTo>
                  <a:pt x="19941" y="18274"/>
                </a:moveTo>
                <a:cubicBezTo>
                  <a:pt x="19867" y="18271"/>
                  <a:pt x="19824" y="18343"/>
                  <a:pt x="19753" y="18542"/>
                </a:cubicBezTo>
                <a:cubicBezTo>
                  <a:pt x="19630" y="18890"/>
                  <a:pt x="19608" y="19395"/>
                  <a:pt x="19693" y="19920"/>
                </a:cubicBezTo>
                <a:cubicBezTo>
                  <a:pt x="19752" y="20286"/>
                  <a:pt x="19888" y="20418"/>
                  <a:pt x="20104" y="20319"/>
                </a:cubicBezTo>
                <a:cubicBezTo>
                  <a:pt x="20276" y="20241"/>
                  <a:pt x="20325" y="20368"/>
                  <a:pt x="20258" y="20718"/>
                </a:cubicBezTo>
                <a:cubicBezTo>
                  <a:pt x="20201" y="21019"/>
                  <a:pt x="20044" y="21172"/>
                  <a:pt x="19979" y="20989"/>
                </a:cubicBezTo>
                <a:cubicBezTo>
                  <a:pt x="19952" y="20914"/>
                  <a:pt x="19874" y="20854"/>
                  <a:pt x="19804" y="20854"/>
                </a:cubicBezTo>
                <a:cubicBezTo>
                  <a:pt x="19653" y="20854"/>
                  <a:pt x="19662" y="21087"/>
                  <a:pt x="19820" y="21315"/>
                </a:cubicBezTo>
                <a:cubicBezTo>
                  <a:pt x="20017" y="21598"/>
                  <a:pt x="20346" y="21460"/>
                  <a:pt x="20443" y="21051"/>
                </a:cubicBezTo>
                <a:cubicBezTo>
                  <a:pt x="20460" y="20976"/>
                  <a:pt x="20475" y="20342"/>
                  <a:pt x="20476" y="19641"/>
                </a:cubicBezTo>
                <a:lnTo>
                  <a:pt x="20476" y="18367"/>
                </a:lnTo>
                <a:lnTo>
                  <a:pt x="20333" y="18371"/>
                </a:lnTo>
                <a:cubicBezTo>
                  <a:pt x="20255" y="18374"/>
                  <a:pt x="20118" y="18341"/>
                  <a:pt x="20028" y="18300"/>
                </a:cubicBezTo>
                <a:cubicBezTo>
                  <a:pt x="19994" y="18284"/>
                  <a:pt x="19966" y="18275"/>
                  <a:pt x="19941" y="18274"/>
                </a:cubicBezTo>
                <a:close/>
                <a:moveTo>
                  <a:pt x="10540" y="18278"/>
                </a:moveTo>
                <a:cubicBezTo>
                  <a:pt x="10516" y="18280"/>
                  <a:pt x="10488" y="18288"/>
                  <a:pt x="10459" y="18301"/>
                </a:cubicBezTo>
                <a:cubicBezTo>
                  <a:pt x="10372" y="18342"/>
                  <a:pt x="10227" y="18372"/>
                  <a:pt x="10136" y="18369"/>
                </a:cubicBezTo>
                <a:lnTo>
                  <a:pt x="9972" y="18363"/>
                </a:lnTo>
                <a:lnTo>
                  <a:pt x="9972" y="19361"/>
                </a:lnTo>
                <a:cubicBezTo>
                  <a:pt x="9972" y="20341"/>
                  <a:pt x="9973" y="20356"/>
                  <a:pt x="10082" y="20356"/>
                </a:cubicBezTo>
                <a:cubicBezTo>
                  <a:pt x="10185" y="20356"/>
                  <a:pt x="10191" y="20318"/>
                  <a:pt x="10191" y="19694"/>
                </a:cubicBezTo>
                <a:cubicBezTo>
                  <a:pt x="10191" y="19182"/>
                  <a:pt x="10212" y="18979"/>
                  <a:pt x="10281" y="18801"/>
                </a:cubicBezTo>
                <a:cubicBezTo>
                  <a:pt x="10432" y="18418"/>
                  <a:pt x="10519" y="18690"/>
                  <a:pt x="10534" y="19595"/>
                </a:cubicBezTo>
                <a:cubicBezTo>
                  <a:pt x="10546" y="20311"/>
                  <a:pt x="10553" y="20356"/>
                  <a:pt x="10654" y="20356"/>
                </a:cubicBezTo>
                <a:cubicBezTo>
                  <a:pt x="10758" y="20356"/>
                  <a:pt x="10763" y="20327"/>
                  <a:pt x="10763" y="19498"/>
                </a:cubicBezTo>
                <a:cubicBezTo>
                  <a:pt x="10763" y="18577"/>
                  <a:pt x="10713" y="18267"/>
                  <a:pt x="10540" y="18278"/>
                </a:cubicBezTo>
                <a:close/>
                <a:moveTo>
                  <a:pt x="16650" y="18278"/>
                </a:moveTo>
                <a:cubicBezTo>
                  <a:pt x="16625" y="18280"/>
                  <a:pt x="16598" y="18287"/>
                  <a:pt x="16568" y="18301"/>
                </a:cubicBezTo>
                <a:cubicBezTo>
                  <a:pt x="16481" y="18342"/>
                  <a:pt x="16346" y="18374"/>
                  <a:pt x="16268" y="18371"/>
                </a:cubicBezTo>
                <a:lnTo>
                  <a:pt x="16124" y="18367"/>
                </a:lnTo>
                <a:lnTo>
                  <a:pt x="16124" y="19363"/>
                </a:lnTo>
                <a:cubicBezTo>
                  <a:pt x="16124" y="20275"/>
                  <a:pt x="16132" y="20356"/>
                  <a:pt x="16213" y="20356"/>
                </a:cubicBezTo>
                <a:cubicBezTo>
                  <a:pt x="16289" y="20356"/>
                  <a:pt x="16301" y="20275"/>
                  <a:pt x="16301" y="19752"/>
                </a:cubicBezTo>
                <a:cubicBezTo>
                  <a:pt x="16301" y="18999"/>
                  <a:pt x="16424" y="18479"/>
                  <a:pt x="16551" y="18697"/>
                </a:cubicBezTo>
                <a:cubicBezTo>
                  <a:pt x="16611" y="18800"/>
                  <a:pt x="16634" y="19019"/>
                  <a:pt x="16643" y="19595"/>
                </a:cubicBezTo>
                <a:cubicBezTo>
                  <a:pt x="16656" y="20311"/>
                  <a:pt x="16663" y="20356"/>
                  <a:pt x="16764" y="20356"/>
                </a:cubicBezTo>
                <a:cubicBezTo>
                  <a:pt x="16868" y="20356"/>
                  <a:pt x="16872" y="20327"/>
                  <a:pt x="16872" y="19498"/>
                </a:cubicBezTo>
                <a:cubicBezTo>
                  <a:pt x="16872" y="18576"/>
                  <a:pt x="16822" y="18266"/>
                  <a:pt x="16650" y="18278"/>
                </a:cubicBezTo>
                <a:close/>
                <a:moveTo>
                  <a:pt x="6284" y="18286"/>
                </a:moveTo>
                <a:cubicBezTo>
                  <a:pt x="6274" y="18290"/>
                  <a:pt x="6262" y="18300"/>
                  <a:pt x="6247" y="18319"/>
                </a:cubicBezTo>
                <a:cubicBezTo>
                  <a:pt x="6204" y="18371"/>
                  <a:pt x="6086" y="18402"/>
                  <a:pt x="5983" y="18389"/>
                </a:cubicBezTo>
                <a:lnTo>
                  <a:pt x="5796" y="18363"/>
                </a:lnTo>
                <a:lnTo>
                  <a:pt x="5796" y="19361"/>
                </a:lnTo>
                <a:cubicBezTo>
                  <a:pt x="5796" y="20341"/>
                  <a:pt x="5797" y="20356"/>
                  <a:pt x="5905" y="20356"/>
                </a:cubicBezTo>
                <a:cubicBezTo>
                  <a:pt x="6007" y="20356"/>
                  <a:pt x="6016" y="20314"/>
                  <a:pt x="6016" y="19779"/>
                </a:cubicBezTo>
                <a:cubicBezTo>
                  <a:pt x="6016" y="19151"/>
                  <a:pt x="6105" y="18747"/>
                  <a:pt x="6243" y="18747"/>
                </a:cubicBezTo>
                <a:cubicBezTo>
                  <a:pt x="6296" y="18747"/>
                  <a:pt x="6324" y="18657"/>
                  <a:pt x="6324" y="18485"/>
                </a:cubicBezTo>
                <a:cubicBezTo>
                  <a:pt x="6324" y="18334"/>
                  <a:pt x="6314" y="18275"/>
                  <a:pt x="6284" y="18286"/>
                </a:cubicBezTo>
                <a:close/>
                <a:moveTo>
                  <a:pt x="20805" y="18375"/>
                </a:moveTo>
                <a:cubicBezTo>
                  <a:pt x="20745" y="18375"/>
                  <a:pt x="20696" y="18401"/>
                  <a:pt x="20696" y="18433"/>
                </a:cubicBezTo>
                <a:cubicBezTo>
                  <a:pt x="20696" y="18465"/>
                  <a:pt x="20768" y="18861"/>
                  <a:pt x="20857" y="19314"/>
                </a:cubicBezTo>
                <a:lnTo>
                  <a:pt x="21017" y="20137"/>
                </a:lnTo>
                <a:lnTo>
                  <a:pt x="20901" y="20805"/>
                </a:lnTo>
                <a:lnTo>
                  <a:pt x="20785" y="21471"/>
                </a:lnTo>
                <a:lnTo>
                  <a:pt x="20905" y="21471"/>
                </a:lnTo>
                <a:cubicBezTo>
                  <a:pt x="21014" y="21470"/>
                  <a:pt x="21051" y="21328"/>
                  <a:pt x="21300" y="19996"/>
                </a:cubicBezTo>
                <a:cubicBezTo>
                  <a:pt x="21451" y="19185"/>
                  <a:pt x="21575" y="18489"/>
                  <a:pt x="21575" y="18449"/>
                </a:cubicBezTo>
                <a:cubicBezTo>
                  <a:pt x="21575" y="18408"/>
                  <a:pt x="21526" y="18375"/>
                  <a:pt x="21466" y="18375"/>
                </a:cubicBezTo>
                <a:cubicBezTo>
                  <a:pt x="21383" y="18375"/>
                  <a:pt x="21335" y="18492"/>
                  <a:pt x="21267" y="18869"/>
                </a:cubicBezTo>
                <a:cubicBezTo>
                  <a:pt x="21217" y="19141"/>
                  <a:pt x="21158" y="19367"/>
                  <a:pt x="21135" y="19367"/>
                </a:cubicBezTo>
                <a:cubicBezTo>
                  <a:pt x="21112" y="19367"/>
                  <a:pt x="21052" y="19141"/>
                  <a:pt x="21003" y="18869"/>
                </a:cubicBezTo>
                <a:cubicBezTo>
                  <a:pt x="20935" y="18492"/>
                  <a:pt x="20888" y="18375"/>
                  <a:pt x="20805" y="18375"/>
                </a:cubicBezTo>
                <a:close/>
                <a:moveTo>
                  <a:pt x="13760" y="18648"/>
                </a:moveTo>
                <a:cubicBezTo>
                  <a:pt x="13816" y="18673"/>
                  <a:pt x="13861" y="18752"/>
                  <a:pt x="13861" y="18869"/>
                </a:cubicBezTo>
                <a:cubicBezTo>
                  <a:pt x="13861" y="18987"/>
                  <a:pt x="13810" y="19069"/>
                  <a:pt x="13722" y="19093"/>
                </a:cubicBezTo>
                <a:cubicBezTo>
                  <a:pt x="13564" y="19137"/>
                  <a:pt x="13502" y="18969"/>
                  <a:pt x="13596" y="18751"/>
                </a:cubicBezTo>
                <a:cubicBezTo>
                  <a:pt x="13638" y="18653"/>
                  <a:pt x="13704" y="18623"/>
                  <a:pt x="13760" y="18648"/>
                </a:cubicBezTo>
                <a:close/>
                <a:moveTo>
                  <a:pt x="1956" y="18747"/>
                </a:moveTo>
                <a:cubicBezTo>
                  <a:pt x="2145" y="18747"/>
                  <a:pt x="2215" y="19403"/>
                  <a:pt x="2067" y="19781"/>
                </a:cubicBezTo>
                <a:cubicBezTo>
                  <a:pt x="2023" y="19894"/>
                  <a:pt x="1958" y="19984"/>
                  <a:pt x="1921" y="19984"/>
                </a:cubicBezTo>
                <a:cubicBezTo>
                  <a:pt x="1838" y="19984"/>
                  <a:pt x="1709" y="19596"/>
                  <a:pt x="1709" y="19345"/>
                </a:cubicBezTo>
                <a:cubicBezTo>
                  <a:pt x="1709" y="19089"/>
                  <a:pt x="1850" y="18747"/>
                  <a:pt x="1956" y="18747"/>
                </a:cubicBezTo>
                <a:close/>
                <a:moveTo>
                  <a:pt x="9318" y="18747"/>
                </a:moveTo>
                <a:cubicBezTo>
                  <a:pt x="9468" y="18747"/>
                  <a:pt x="9547" y="19397"/>
                  <a:pt x="9435" y="19713"/>
                </a:cubicBezTo>
                <a:cubicBezTo>
                  <a:pt x="9406" y="19795"/>
                  <a:pt x="9341" y="19862"/>
                  <a:pt x="9290" y="19862"/>
                </a:cubicBezTo>
                <a:cubicBezTo>
                  <a:pt x="9180" y="19862"/>
                  <a:pt x="9093" y="19641"/>
                  <a:pt x="9093" y="19361"/>
                </a:cubicBezTo>
                <a:cubicBezTo>
                  <a:pt x="9093" y="19115"/>
                  <a:pt x="9228" y="18747"/>
                  <a:pt x="9318" y="18747"/>
                </a:cubicBezTo>
                <a:close/>
                <a:moveTo>
                  <a:pt x="4004" y="18757"/>
                </a:moveTo>
                <a:cubicBezTo>
                  <a:pt x="4015" y="18752"/>
                  <a:pt x="4028" y="18752"/>
                  <a:pt x="4042" y="18758"/>
                </a:cubicBezTo>
                <a:cubicBezTo>
                  <a:pt x="4061" y="18767"/>
                  <a:pt x="4083" y="18786"/>
                  <a:pt x="4110" y="18813"/>
                </a:cubicBezTo>
                <a:cubicBezTo>
                  <a:pt x="4277" y="18977"/>
                  <a:pt x="4305" y="19504"/>
                  <a:pt x="4162" y="19787"/>
                </a:cubicBezTo>
                <a:cubicBezTo>
                  <a:pt x="4034" y="20040"/>
                  <a:pt x="4012" y="20038"/>
                  <a:pt x="3906" y="19738"/>
                </a:cubicBezTo>
                <a:cubicBezTo>
                  <a:pt x="3798" y="19432"/>
                  <a:pt x="3797" y="19344"/>
                  <a:pt x="3901" y="18979"/>
                </a:cubicBezTo>
                <a:cubicBezTo>
                  <a:pt x="3942" y="18839"/>
                  <a:pt x="3969" y="18771"/>
                  <a:pt x="4004" y="18757"/>
                </a:cubicBezTo>
                <a:close/>
                <a:moveTo>
                  <a:pt x="6887" y="18758"/>
                </a:moveTo>
                <a:cubicBezTo>
                  <a:pt x="6939" y="18750"/>
                  <a:pt x="6993" y="18821"/>
                  <a:pt x="7042" y="18973"/>
                </a:cubicBezTo>
                <a:cubicBezTo>
                  <a:pt x="7142" y="19284"/>
                  <a:pt x="7133" y="19563"/>
                  <a:pt x="7017" y="19793"/>
                </a:cubicBezTo>
                <a:cubicBezTo>
                  <a:pt x="6891" y="20041"/>
                  <a:pt x="6868" y="20037"/>
                  <a:pt x="6762" y="19738"/>
                </a:cubicBezTo>
                <a:cubicBezTo>
                  <a:pt x="6657" y="19440"/>
                  <a:pt x="6656" y="19376"/>
                  <a:pt x="6744" y="19022"/>
                </a:cubicBezTo>
                <a:cubicBezTo>
                  <a:pt x="6785" y="18855"/>
                  <a:pt x="6835" y="18767"/>
                  <a:pt x="6887" y="18758"/>
                </a:cubicBezTo>
                <a:close/>
                <a:moveTo>
                  <a:pt x="17540" y="18758"/>
                </a:moveTo>
                <a:cubicBezTo>
                  <a:pt x="17582" y="18766"/>
                  <a:pt x="17621" y="18828"/>
                  <a:pt x="17657" y="18940"/>
                </a:cubicBezTo>
                <a:cubicBezTo>
                  <a:pt x="17700" y="19037"/>
                  <a:pt x="17723" y="19156"/>
                  <a:pt x="17726" y="19281"/>
                </a:cubicBezTo>
                <a:cubicBezTo>
                  <a:pt x="17737" y="19389"/>
                  <a:pt x="17732" y="19485"/>
                  <a:pt x="17709" y="19607"/>
                </a:cubicBezTo>
                <a:cubicBezTo>
                  <a:pt x="17665" y="19837"/>
                  <a:pt x="17566" y="19912"/>
                  <a:pt x="17480" y="19851"/>
                </a:cubicBezTo>
                <a:cubicBezTo>
                  <a:pt x="17421" y="19823"/>
                  <a:pt x="17374" y="19719"/>
                  <a:pt x="17351" y="19570"/>
                </a:cubicBezTo>
                <a:cubicBezTo>
                  <a:pt x="17350" y="19563"/>
                  <a:pt x="17348" y="19559"/>
                  <a:pt x="17347" y="19552"/>
                </a:cubicBezTo>
                <a:cubicBezTo>
                  <a:pt x="17306" y="19297"/>
                  <a:pt x="17311" y="19200"/>
                  <a:pt x="17377" y="18995"/>
                </a:cubicBezTo>
                <a:cubicBezTo>
                  <a:pt x="17391" y="18949"/>
                  <a:pt x="17407" y="18911"/>
                  <a:pt x="17422" y="18879"/>
                </a:cubicBezTo>
                <a:cubicBezTo>
                  <a:pt x="17448" y="18800"/>
                  <a:pt x="17475" y="18768"/>
                  <a:pt x="17505" y="18768"/>
                </a:cubicBezTo>
                <a:cubicBezTo>
                  <a:pt x="17517" y="18762"/>
                  <a:pt x="17529" y="18756"/>
                  <a:pt x="17540" y="18758"/>
                </a:cubicBezTo>
                <a:close/>
                <a:moveTo>
                  <a:pt x="11370" y="18764"/>
                </a:moveTo>
                <a:cubicBezTo>
                  <a:pt x="11406" y="18738"/>
                  <a:pt x="11447" y="18776"/>
                  <a:pt x="11507" y="18867"/>
                </a:cubicBezTo>
                <a:cubicBezTo>
                  <a:pt x="11627" y="19048"/>
                  <a:pt x="11653" y="19371"/>
                  <a:pt x="11570" y="19632"/>
                </a:cubicBezTo>
                <a:cubicBezTo>
                  <a:pt x="11394" y="20180"/>
                  <a:pt x="11124" y="19662"/>
                  <a:pt x="11266" y="19049"/>
                </a:cubicBezTo>
                <a:cubicBezTo>
                  <a:pt x="11305" y="18884"/>
                  <a:pt x="11334" y="18791"/>
                  <a:pt x="11370" y="18764"/>
                </a:cubicBezTo>
                <a:close/>
                <a:moveTo>
                  <a:pt x="20063" y="18774"/>
                </a:moveTo>
                <a:cubicBezTo>
                  <a:pt x="20077" y="18769"/>
                  <a:pt x="20092" y="18773"/>
                  <a:pt x="20106" y="18780"/>
                </a:cubicBezTo>
                <a:cubicBezTo>
                  <a:pt x="20111" y="18783"/>
                  <a:pt x="20116" y="18789"/>
                  <a:pt x="20122" y="18793"/>
                </a:cubicBezTo>
                <a:cubicBezTo>
                  <a:pt x="20131" y="18801"/>
                  <a:pt x="20140" y="18810"/>
                  <a:pt x="20149" y="18822"/>
                </a:cubicBezTo>
                <a:cubicBezTo>
                  <a:pt x="20153" y="18829"/>
                  <a:pt x="20158" y="18836"/>
                  <a:pt x="20162" y="18844"/>
                </a:cubicBezTo>
                <a:cubicBezTo>
                  <a:pt x="20173" y="18863"/>
                  <a:pt x="20184" y="18885"/>
                  <a:pt x="20194" y="18911"/>
                </a:cubicBezTo>
                <a:cubicBezTo>
                  <a:pt x="20197" y="18919"/>
                  <a:pt x="20199" y="18925"/>
                  <a:pt x="20202" y="18933"/>
                </a:cubicBezTo>
                <a:cubicBezTo>
                  <a:pt x="20215" y="18970"/>
                  <a:pt x="20228" y="19011"/>
                  <a:pt x="20239" y="19061"/>
                </a:cubicBezTo>
                <a:cubicBezTo>
                  <a:pt x="20290" y="19277"/>
                  <a:pt x="20289" y="19357"/>
                  <a:pt x="20231" y="19589"/>
                </a:cubicBezTo>
                <a:cubicBezTo>
                  <a:pt x="20179" y="19797"/>
                  <a:pt x="20115" y="19881"/>
                  <a:pt x="20049" y="19841"/>
                </a:cubicBezTo>
                <a:cubicBezTo>
                  <a:pt x="20023" y="19825"/>
                  <a:pt x="19996" y="19790"/>
                  <a:pt x="19971" y="19734"/>
                </a:cubicBezTo>
                <a:cubicBezTo>
                  <a:pt x="19958" y="19706"/>
                  <a:pt x="19946" y="19674"/>
                  <a:pt x="19934" y="19636"/>
                </a:cubicBezTo>
                <a:cubicBezTo>
                  <a:pt x="19887" y="19489"/>
                  <a:pt x="19864" y="19381"/>
                  <a:pt x="19866" y="19277"/>
                </a:cubicBezTo>
                <a:cubicBezTo>
                  <a:pt x="19866" y="19251"/>
                  <a:pt x="19868" y="19227"/>
                  <a:pt x="19871" y="19200"/>
                </a:cubicBezTo>
                <a:cubicBezTo>
                  <a:pt x="19882" y="19122"/>
                  <a:pt x="19906" y="19040"/>
                  <a:pt x="19945" y="18940"/>
                </a:cubicBezTo>
                <a:cubicBezTo>
                  <a:pt x="19962" y="18897"/>
                  <a:pt x="19980" y="18865"/>
                  <a:pt x="19998" y="18838"/>
                </a:cubicBezTo>
                <a:cubicBezTo>
                  <a:pt x="20002" y="18831"/>
                  <a:pt x="20006" y="18824"/>
                  <a:pt x="20010" y="18819"/>
                </a:cubicBezTo>
                <a:cubicBezTo>
                  <a:pt x="20027" y="18796"/>
                  <a:pt x="20045" y="18780"/>
                  <a:pt x="20063" y="18774"/>
                </a:cubicBezTo>
                <a:close/>
                <a:moveTo>
                  <a:pt x="5132" y="18776"/>
                </a:moveTo>
                <a:cubicBezTo>
                  <a:pt x="5161" y="18788"/>
                  <a:pt x="5188" y="18840"/>
                  <a:pt x="5224" y="18933"/>
                </a:cubicBezTo>
                <a:cubicBezTo>
                  <a:pt x="5324" y="19187"/>
                  <a:pt x="5338" y="19493"/>
                  <a:pt x="5260" y="19713"/>
                </a:cubicBezTo>
                <a:cubicBezTo>
                  <a:pt x="5231" y="19795"/>
                  <a:pt x="5165" y="19862"/>
                  <a:pt x="5114" y="19862"/>
                </a:cubicBezTo>
                <a:cubicBezTo>
                  <a:pt x="4903" y="19862"/>
                  <a:pt x="4836" y="19092"/>
                  <a:pt x="5026" y="18848"/>
                </a:cubicBezTo>
                <a:cubicBezTo>
                  <a:pt x="5072" y="18789"/>
                  <a:pt x="5103" y="18764"/>
                  <a:pt x="5132" y="18776"/>
                </a:cubicBezTo>
                <a:close/>
                <a:moveTo>
                  <a:pt x="19067" y="18788"/>
                </a:moveTo>
                <a:cubicBezTo>
                  <a:pt x="19080" y="18791"/>
                  <a:pt x="19091" y="18804"/>
                  <a:pt x="19102" y="18822"/>
                </a:cubicBezTo>
                <a:cubicBezTo>
                  <a:pt x="19226" y="19043"/>
                  <a:pt x="19272" y="19343"/>
                  <a:pt x="19219" y="19583"/>
                </a:cubicBezTo>
                <a:cubicBezTo>
                  <a:pt x="19120" y="20026"/>
                  <a:pt x="18850" y="19863"/>
                  <a:pt x="18850" y="19361"/>
                </a:cubicBezTo>
                <a:cubicBezTo>
                  <a:pt x="18850" y="19071"/>
                  <a:pt x="18978" y="18760"/>
                  <a:pt x="19067" y="18788"/>
                </a:cubicBezTo>
                <a:close/>
              </a:path>
            </a:pathLst>
          </a:cu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82"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83" name="NIST - AC: Access Control"/>
          <p:cNvSpPr txBox="1"/>
          <p:nvPr>
            <p:ph type="title"/>
          </p:nvPr>
        </p:nvSpPr>
        <p:spPr>
          <a:xfrm>
            <a:off x="2235505" y="-1979865"/>
            <a:ext cx="19912990" cy="5882273"/>
          </a:xfrm>
          <a:prstGeom prst="rect">
            <a:avLst/>
          </a:prstGeom>
        </p:spPr>
        <p:txBody>
          <a:bodyPr anchor="ctr"/>
          <a:lstStyle>
            <a:lvl1pPr algn="ctr">
              <a:defRPr>
                <a:solidFill>
                  <a:schemeClr val="accent5">
                    <a:lumOff val="-29866"/>
                  </a:schemeClr>
                </a:solidFill>
              </a:defRPr>
            </a:lvl1pPr>
          </a:lstStyle>
          <a:p>
            <a:pPr/>
            <a:r>
              <a:t>NIST - AC: Access Control</a:t>
            </a:r>
          </a:p>
        </p:txBody>
      </p:sp>
      <p:pic>
        <p:nvPicPr>
          <p:cNvPr id="684"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686" name="Per Access Controls si intendono i controlli che gestiscono il processo di concessione o di rifiuto di richieste specifiche per :…"/>
          <p:cNvSpPr txBox="1"/>
          <p:nvPr/>
        </p:nvSpPr>
        <p:spPr>
          <a:xfrm>
            <a:off x="819897" y="2496291"/>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Per Access Controls si intendono i controlli che gestiscono il processo di concessione o di rifiuto di richieste specifiche per :</a:t>
            </a: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Ottenere e utilizzare informazioni e relativi servizi di elaborazione delle informazioni.</a:t>
            </a:r>
          </a:p>
          <a:p>
            <a:pPr marL="228600" indent="-228600" algn="l" defTabSz="914400">
              <a:lnSpc>
                <a:spcPct val="94500"/>
              </a:lnSpc>
              <a:spcBef>
                <a:spcPts val="900"/>
              </a:spcBef>
              <a:buClr>
                <a:schemeClr val="accent5">
                  <a:lumOff val="-29866"/>
                </a:schemeClr>
              </a:buClr>
              <a:buSzPct val="100000"/>
              <a:buFont typeface="Helvetica"/>
              <a:buChar char="‣"/>
              <a:defRPr sz="4500">
                <a:solidFill>
                  <a:srgbClr val="000000"/>
                </a:solidFill>
                <a:latin typeface="American Typewriter"/>
                <a:ea typeface="American Typewriter"/>
                <a:cs typeface="American Typewriter"/>
                <a:sym typeface="American Typewriter"/>
              </a:defRPr>
            </a:pPr>
            <a:r>
              <a:t> Accedere a strutture fisiche specifiche (ad esempio, edifici federali, stabilimenti militari, varchi di frontiera).</a:t>
            </a:r>
          </a:p>
          <a:p>
            <a:pPr algn="r"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-NIST FIPS 201-3          .</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Di seguito la trattazione dei controlli: </a:t>
            </a:r>
          </a:p>
          <a:p>
            <a:pPr algn="l" defTabSz="914400">
              <a:lnSpc>
                <a:spcPct val="94500"/>
              </a:lnSpc>
              <a:spcBef>
                <a:spcPts val="900"/>
              </a:spcBef>
              <a:defRPr sz="4500">
                <a:solidFill>
                  <a:srgbClr val="000000"/>
                </a:solidFill>
                <a:latin typeface="American Typewriter"/>
                <a:ea typeface="American Typewriter"/>
                <a:cs typeface="American Typewriter"/>
                <a:sym typeface="American Typewriter"/>
              </a:defRPr>
            </a:pPr>
            <a:r>
              <a:t>AC-2 (1)(3)(4)(5)(12), AC-3 (5)(7)(14), AC-4 (17)(24), AC-5, AC-6 (1)(5)(6)(10), AC-7, AC-8, AC-10, AC-12 (1)(2), AC-17 (1)(2)(3), AC-20.</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sp>
        <p:nvSpPr>
          <p:cNvPr id="688" name="Rettangolo arrotondato"/>
          <p:cNvSpPr/>
          <p:nvPr/>
        </p:nvSpPr>
        <p:spPr>
          <a:xfrm>
            <a:off x="282971" y="2214959"/>
            <a:ext cx="23818058" cy="11175604"/>
          </a:xfrm>
          <a:prstGeom prst="roundRect">
            <a:avLst>
              <a:gd name="adj" fmla="val 15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68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90" name="AC-2 : ACCOUNT MANAGEMENT"/>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ACCOUNT MANAGEMENT</a:t>
            </a:r>
          </a:p>
        </p:txBody>
      </p:sp>
      <p:pic>
        <p:nvPicPr>
          <p:cNvPr id="69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693" name="Definire e documentare i tipi di account permessi e specificare l’uso proibito all’interno del sistema…"/>
          <p:cNvSpPr txBox="1"/>
          <p:nvPr/>
        </p:nvSpPr>
        <p:spPr>
          <a:xfrm>
            <a:off x="819897" y="2496291"/>
            <a:ext cx="22744206" cy="1053263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06323" indent="-212724" algn="l" defTabSz="306324">
              <a:buSzPct val="100000"/>
              <a:buFont typeface="Times Roman"/>
              <a:buAutoNum type="arabicPeriod" startAt="1"/>
              <a:defRPr sz="3015">
                <a:solidFill>
                  <a:srgbClr val="000000"/>
                </a:solidFill>
                <a:latin typeface="American Typewriter"/>
                <a:ea typeface="American Typewriter"/>
                <a:cs typeface="American Typewriter"/>
                <a:sym typeface="American Typewriter"/>
              </a:defRPr>
            </a:pPr>
            <a:r>
              <a:t>Definire e documentare i tipi di account permessi e specificare l’uso proibito all’interno del sistema</a:t>
            </a:r>
          </a:p>
          <a:p>
            <a:pPr marL="306323" indent="-212724" algn="l" defTabSz="306324">
              <a:buSzPct val="100000"/>
              <a:buFont typeface="Times Roman"/>
              <a:buAutoNum type="arabicPeriod" startAt="1"/>
              <a:defRPr sz="3015">
                <a:solidFill>
                  <a:srgbClr val="000000"/>
                </a:solidFill>
                <a:latin typeface="American Typewriter"/>
                <a:ea typeface="American Typewriter"/>
                <a:cs typeface="American Typewriter"/>
                <a:sym typeface="American Typewriter"/>
              </a:defRPr>
            </a:pPr>
            <a:r>
              <a:t>Assegnare un manager degli account</a:t>
            </a:r>
          </a:p>
          <a:p>
            <a:pPr marL="306323" indent="-212724" algn="l" defTabSz="306324">
              <a:buSzPct val="100000"/>
              <a:buFont typeface="Times Roman"/>
              <a:buAutoNum type="arabicPeriod" startAt="1"/>
              <a:defRPr sz="3015">
                <a:solidFill>
                  <a:srgbClr val="000000"/>
                </a:solidFill>
                <a:latin typeface="American Typewriter"/>
                <a:ea typeface="American Typewriter"/>
                <a:cs typeface="American Typewriter"/>
                <a:sym typeface="American Typewriter"/>
              </a:defRPr>
            </a:pPr>
            <a:r>
              <a:t>Richiedere prerequisiti e criteri per un determinato ruolo</a:t>
            </a:r>
          </a:p>
          <a:p>
            <a:pPr marL="306323" indent="-212724" algn="l" defTabSz="306324">
              <a:buSzPct val="100000"/>
              <a:buFont typeface="Times Roman"/>
              <a:buAutoNum type="arabicPeriod" startAt="1"/>
              <a:defRPr sz="3015">
                <a:solidFill>
                  <a:srgbClr val="000000"/>
                </a:solidFill>
                <a:latin typeface="American Typewriter"/>
                <a:ea typeface="American Typewriter"/>
                <a:cs typeface="American Typewriter"/>
                <a:sym typeface="American Typewriter"/>
              </a:defRPr>
            </a:pPr>
            <a:r>
              <a:t>Specificare :</a:t>
            </a:r>
          </a:p>
          <a:p>
            <a:pPr lvl="4" marL="680720" indent="-212725" algn="l" defTabSz="306324">
              <a:buSzPct val="100000"/>
              <a:buFont typeface="Times Roman"/>
              <a:buChar char="•"/>
              <a:defRPr sz="3015">
                <a:solidFill>
                  <a:srgbClr val="000000"/>
                </a:solidFill>
                <a:latin typeface="American Typewriter"/>
                <a:ea typeface="American Typewriter"/>
                <a:cs typeface="American Typewriter"/>
                <a:sym typeface="American Typewriter"/>
              </a:defRPr>
            </a:pPr>
            <a:r>
              <a:t>Utenti autorizzati all’utilizzo del sistema</a:t>
            </a:r>
          </a:p>
          <a:p>
            <a:pPr lvl="4" marL="680720" indent="-212725" algn="l" defTabSz="306324">
              <a:buSzPct val="100000"/>
              <a:buFont typeface="Times Roman"/>
              <a:buChar char="•"/>
              <a:defRPr sz="3015">
                <a:solidFill>
                  <a:srgbClr val="000000"/>
                </a:solidFill>
                <a:latin typeface="American Typewriter"/>
                <a:ea typeface="American Typewriter"/>
                <a:cs typeface="American Typewriter"/>
                <a:sym typeface="American Typewriter"/>
              </a:defRPr>
            </a:pPr>
            <a:r>
              <a:t>Appartenenza a gruppi e ruoli</a:t>
            </a:r>
          </a:p>
          <a:p>
            <a:pPr lvl="4" marL="680720" indent="-212725" algn="l" defTabSz="306324">
              <a:buSzPct val="100000"/>
              <a:buFont typeface="Times Roman"/>
              <a:buChar char="•"/>
              <a:defRPr sz="3015">
                <a:solidFill>
                  <a:srgbClr val="000000"/>
                </a:solidFill>
                <a:latin typeface="American Typewriter"/>
                <a:ea typeface="American Typewriter"/>
                <a:cs typeface="American Typewriter"/>
                <a:sym typeface="American Typewriter"/>
              </a:defRPr>
            </a:pPr>
            <a:r>
              <a:t>Autorizzazioni di accesso per ciascun account (es: privilegi)</a:t>
            </a:r>
          </a:p>
          <a:p>
            <a:pPr marL="306323" indent="-212724" algn="l" defTabSz="306324">
              <a:buSzPct val="100000"/>
              <a:buFont typeface="Times Roman"/>
              <a:buAutoNum type="arabicPeriod" startAt="5"/>
              <a:defRPr sz="3015">
                <a:solidFill>
                  <a:srgbClr val="000000"/>
                </a:solidFill>
                <a:latin typeface="American Typewriter"/>
                <a:ea typeface="American Typewriter"/>
                <a:cs typeface="American Typewriter"/>
                <a:sym typeface="American Typewriter"/>
              </a:defRPr>
            </a:pPr>
            <a:r>
              <a:t>Richiedere l’approvazione da parte dell’organizzazione per le richieste di creazione di account</a:t>
            </a:r>
          </a:p>
          <a:p>
            <a:pPr marL="306323" indent="-212724" algn="l" defTabSz="306324">
              <a:buSzPct val="100000"/>
              <a:buFont typeface="Times Roman"/>
              <a:buAutoNum type="arabicPeriod" startAt="5"/>
              <a:defRPr sz="3015">
                <a:solidFill>
                  <a:srgbClr val="000000"/>
                </a:solidFill>
                <a:latin typeface="American Typewriter"/>
                <a:ea typeface="American Typewriter"/>
                <a:cs typeface="American Typewriter"/>
                <a:sym typeface="American Typewriter"/>
              </a:defRPr>
            </a:pPr>
            <a:r>
              <a:t>Avere la possibilità di creare, abilitare, modificare e rimuovere account in accordo con policy, procedure, prerequisiti e criteri definiti dall’organizzazione</a:t>
            </a:r>
          </a:p>
          <a:p>
            <a:pPr marL="306323" indent="-212724" algn="l" defTabSz="306324">
              <a:buSzPct val="100000"/>
              <a:buFont typeface="Times Roman"/>
              <a:buAutoNum type="arabicPeriod" startAt="5"/>
              <a:defRPr sz="3015">
                <a:solidFill>
                  <a:srgbClr val="000000"/>
                </a:solidFill>
                <a:latin typeface="American Typewriter"/>
                <a:ea typeface="American Typewriter"/>
                <a:cs typeface="American Typewriter"/>
                <a:sym typeface="American Typewriter"/>
              </a:defRPr>
            </a:pPr>
            <a:r>
              <a:t>Monitorare l’utilizzo degli account</a:t>
            </a:r>
          </a:p>
          <a:p>
            <a:pPr marL="306323" indent="-212724" algn="l" defTabSz="306324">
              <a:buSzPct val="100000"/>
              <a:buFont typeface="Times Roman"/>
              <a:buAutoNum type="arabicPeriod" startAt="5"/>
              <a:defRPr sz="3015">
                <a:solidFill>
                  <a:srgbClr val="000000"/>
                </a:solidFill>
                <a:latin typeface="American Typewriter"/>
                <a:ea typeface="American Typewriter"/>
                <a:cs typeface="American Typewriter"/>
                <a:sym typeface="American Typewriter"/>
              </a:defRPr>
            </a:pPr>
            <a:r>
              <a:t>Notificare gli account manager e il personale o ruolo definito dall’organizzazione nel caso in cui:</a:t>
            </a:r>
          </a:p>
          <a:p>
            <a:pPr lvl="4" marL="680720" indent="-212725" algn="l" defTabSz="306324">
              <a:buSzPct val="100000"/>
              <a:buFont typeface="Times Roman"/>
              <a:buChar char="•"/>
              <a:defRPr sz="3015">
                <a:solidFill>
                  <a:srgbClr val="000000"/>
                </a:solidFill>
                <a:latin typeface="American Typewriter"/>
                <a:ea typeface="American Typewriter"/>
                <a:cs typeface="American Typewriter"/>
                <a:sym typeface="American Typewriter"/>
              </a:defRPr>
            </a:pPr>
            <a:r>
              <a:t>Gli account non sono più utilizzati</a:t>
            </a:r>
          </a:p>
          <a:p>
            <a:pPr lvl="4" marL="680720" indent="-212725" algn="l" defTabSz="306324">
              <a:buSzPct val="100000"/>
              <a:buFont typeface="Times Roman"/>
              <a:buChar char="•"/>
              <a:defRPr sz="3015">
                <a:solidFill>
                  <a:srgbClr val="000000"/>
                </a:solidFill>
                <a:latin typeface="American Typewriter"/>
                <a:ea typeface="American Typewriter"/>
                <a:cs typeface="American Typewriter"/>
                <a:sym typeface="American Typewriter"/>
              </a:defRPr>
            </a:pPr>
            <a:r>
              <a:t>Gli utenti sono stati eliminati o trasferiti</a:t>
            </a:r>
          </a:p>
          <a:p>
            <a:pPr lvl="4" marL="680720" indent="-212725" algn="l" defTabSz="306324">
              <a:buSzPct val="100000"/>
              <a:buFont typeface="Times Roman"/>
              <a:buChar char="•"/>
              <a:defRPr sz="3015">
                <a:solidFill>
                  <a:srgbClr val="000000"/>
                </a:solidFill>
                <a:latin typeface="American Typewriter"/>
                <a:ea typeface="American Typewriter"/>
                <a:cs typeface="American Typewriter"/>
                <a:sym typeface="American Typewriter"/>
              </a:defRPr>
            </a:pPr>
            <a:r>
              <a:t>Quando ci sono cambiamenti nell’utilizzo del sistema o di qualcosa di importante, che l’individuo deve sapere</a:t>
            </a:r>
          </a:p>
          <a:p>
            <a:pPr marL="306323" indent="-212724" algn="l" defTabSz="306324">
              <a:buSzPct val="100000"/>
              <a:buFont typeface="Times Roman"/>
              <a:buAutoNum type="arabicPeriod" startAt="9"/>
              <a:defRPr sz="3015">
                <a:solidFill>
                  <a:srgbClr val="000000"/>
                </a:solidFill>
                <a:latin typeface="American Typewriter"/>
                <a:ea typeface="American Typewriter"/>
                <a:cs typeface="American Typewriter"/>
                <a:sym typeface="American Typewriter"/>
              </a:defRPr>
            </a:pPr>
            <a:r>
              <a:t>Autorizzare l’accesso al sistema sulla base di :</a:t>
            </a:r>
          </a:p>
          <a:p>
            <a:pPr lvl="4" marL="680720" indent="-212725" algn="l" defTabSz="306324">
              <a:buSzPct val="100000"/>
              <a:buFont typeface="Times Roman"/>
              <a:buChar char="•"/>
              <a:defRPr sz="3015">
                <a:solidFill>
                  <a:srgbClr val="000000"/>
                </a:solidFill>
                <a:latin typeface="American Typewriter"/>
                <a:ea typeface="American Typewriter"/>
                <a:cs typeface="American Typewriter"/>
                <a:sym typeface="American Typewriter"/>
              </a:defRPr>
            </a:pPr>
            <a:r>
              <a:t>Un’autorizzazione di accesso valida</a:t>
            </a:r>
          </a:p>
          <a:p>
            <a:pPr lvl="4" marL="680720" indent="-212725" algn="l" defTabSz="306324">
              <a:buSzPct val="100000"/>
              <a:buFont typeface="Times Roman"/>
              <a:buChar char="•"/>
              <a:defRPr sz="3015">
                <a:solidFill>
                  <a:srgbClr val="000000"/>
                </a:solidFill>
                <a:latin typeface="American Typewriter"/>
                <a:ea typeface="American Typewriter"/>
                <a:cs typeface="American Typewriter"/>
                <a:sym typeface="American Typewriter"/>
              </a:defRPr>
            </a:pPr>
            <a:r>
              <a:t>Un utilizzo previsto del sistema</a:t>
            </a:r>
          </a:p>
          <a:p>
            <a:pPr lvl="4" marL="680720" indent="-212725" algn="l" defTabSz="306324">
              <a:buSzPct val="100000"/>
              <a:buFont typeface="Times Roman"/>
              <a:buChar char="•"/>
              <a:defRPr sz="3015">
                <a:solidFill>
                  <a:srgbClr val="000000"/>
                </a:solidFill>
                <a:latin typeface="American Typewriter"/>
                <a:ea typeface="American Typewriter"/>
                <a:cs typeface="American Typewriter"/>
                <a:sym typeface="American Typewriter"/>
              </a:defRPr>
            </a:pPr>
            <a:r>
              <a:t>Attributi definiti dall’organizzazione</a:t>
            </a:r>
          </a:p>
          <a:p>
            <a:pPr marL="306323" indent="-212724" algn="l" defTabSz="306324">
              <a:buSzPct val="100000"/>
              <a:buFont typeface="Times Roman"/>
              <a:buAutoNum type="arabicPeriod" startAt="10"/>
              <a:defRPr sz="3015">
                <a:solidFill>
                  <a:srgbClr val="000000"/>
                </a:solidFill>
                <a:latin typeface="American Typewriter"/>
                <a:ea typeface="American Typewriter"/>
                <a:cs typeface="American Typewriter"/>
                <a:sym typeface="American Typewriter"/>
              </a:defRPr>
            </a:pPr>
            <a:r>
              <a:t>Rivedere gli account in conformità ai requisiti di gestione degli account</a:t>
            </a:r>
          </a:p>
          <a:p>
            <a:pPr marL="306323" indent="-212724" algn="l" defTabSz="306324">
              <a:buSzPct val="100000"/>
              <a:buFont typeface="Times Roman"/>
              <a:buAutoNum type="arabicPeriod" startAt="10"/>
              <a:defRPr sz="3015">
                <a:solidFill>
                  <a:srgbClr val="000000"/>
                </a:solidFill>
                <a:latin typeface="American Typewriter"/>
                <a:ea typeface="American Typewriter"/>
                <a:cs typeface="American Typewriter"/>
                <a:sym typeface="American Typewriter"/>
              </a:defRPr>
            </a:pPr>
            <a:r>
              <a:t>Stabilire e implementare un processo per la modifica degli autenticatori di account condivisi o di gruppo quando le persone vengono rimosse dal gruppo (se previsti)</a:t>
            </a:r>
          </a:p>
          <a:p>
            <a:pPr marL="306323" indent="-212724" algn="l" defTabSz="306324">
              <a:buSzPct val="100000"/>
              <a:buFont typeface="Times Roman"/>
              <a:buAutoNum type="arabicPeriod" startAt="10"/>
              <a:defRPr sz="3015">
                <a:solidFill>
                  <a:srgbClr val="000000"/>
                </a:solidFill>
                <a:latin typeface="American Typewriter"/>
                <a:ea typeface="American Typewriter"/>
                <a:cs typeface="American Typewriter"/>
                <a:sym typeface="American Typewriter"/>
              </a:defRPr>
            </a:pPr>
            <a:r>
              <a:t>Allineare i processi di gestione degli account ai processi di eliminazione e trasferimento del personale (se previsti)</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sp>
        <p:nvSpPr>
          <p:cNvPr id="695" name="Rettangolo arrotondato"/>
          <p:cNvSpPr/>
          <p:nvPr/>
        </p:nvSpPr>
        <p:spPr>
          <a:xfrm>
            <a:off x="314920" y="7462639"/>
            <a:ext cx="23818057" cy="1737122"/>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696"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697" name="AC-2 : ACCOUNT MANAGEMENT"/>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ACCOUNT MANAGEMENT</a:t>
            </a:r>
          </a:p>
        </p:txBody>
      </p:sp>
      <p:pic>
        <p:nvPicPr>
          <p:cNvPr id="698"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700" name="Rettangolo arrotondato"/>
          <p:cNvSpPr/>
          <p:nvPr/>
        </p:nvSpPr>
        <p:spPr>
          <a:xfrm>
            <a:off x="282971" y="2214959"/>
            <a:ext cx="23818058" cy="173712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01" name="Definire e documentare i tipi di account permessi e specificare l’uso proibito all’interno del sistema"/>
          <p:cNvSpPr txBox="1"/>
          <p:nvPr/>
        </p:nvSpPr>
        <p:spPr>
          <a:xfrm>
            <a:off x="951707" y="2321520"/>
            <a:ext cx="2248058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7199" indent="-317499" algn="l" defTabSz="457200">
              <a:buSzPct val="100000"/>
              <a:buFont typeface="Times Roman"/>
              <a:buAutoNum type="arabicPeriod" startAt="1"/>
              <a:defRPr sz="4500">
                <a:solidFill>
                  <a:srgbClr val="000000"/>
                </a:solidFill>
                <a:latin typeface="American Typewriter"/>
                <a:ea typeface="American Typewriter"/>
                <a:cs typeface="American Typewriter"/>
                <a:sym typeface="American Typewriter"/>
              </a:defRPr>
            </a:lvl1pPr>
          </a:lstStyle>
          <a:p>
            <a:pPr/>
            <a:r>
              <a:t> Definire e documentare i tipi di account permessi e specificare l’uso proibito all’interno del sistema</a:t>
            </a:r>
          </a:p>
        </p:txBody>
      </p:sp>
      <p:sp>
        <p:nvSpPr>
          <p:cNvPr id="702" name="Rentapp definisce due tipologie di account permessi identificati da due ruoli: Gestori e Cliente. Ogni account è identificato da un username e un indirizzo email univoco. Nel caso di registrazione con autenticazione federata (G-Auth o FacebookAuth) l’use"/>
          <p:cNvSpPr txBox="1"/>
          <p:nvPr/>
        </p:nvSpPr>
        <p:spPr>
          <a:xfrm>
            <a:off x="819897" y="4337208"/>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Rentapp definisce due tipologie di account permessi identificati da due ruoli: </a:t>
            </a:r>
            <a:r>
              <a:rPr b="1"/>
              <a:t>Gestori </a:t>
            </a:r>
            <a:r>
              <a:t>e </a:t>
            </a:r>
            <a:r>
              <a:rPr b="1"/>
              <a:t>Cliente</a:t>
            </a:r>
            <a:r>
              <a:t>. Ogni account è identificato da un username e un indirizzo email univoco. Nel caso di registrazione con autenticazione federata (G-Auth o FacebookAuth) l’username risulta uguale all’email.</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Un </a:t>
            </a:r>
            <a:r>
              <a:rPr b="1"/>
              <a:t>Accounts Manager</a:t>
            </a:r>
            <a:r>
              <a:t> è stato creato al fine di amministrare gli utenti registrati all’applicazione: Questo potrà creare utenti, modificarne gli attributi, richiederne azioni necessarie e assegnargli ruoli e privilegi.</a:t>
            </a:r>
          </a:p>
        </p:txBody>
      </p:sp>
      <p:sp>
        <p:nvSpPr>
          <p:cNvPr id="703" name="Assegnare un manager degli account"/>
          <p:cNvSpPr txBox="1"/>
          <p:nvPr/>
        </p:nvSpPr>
        <p:spPr>
          <a:xfrm>
            <a:off x="735012" y="7950199"/>
            <a:ext cx="10891330"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199" indent="-317499" algn="l" defTabSz="457200">
              <a:buSzPct val="100000"/>
              <a:buFont typeface="Times Roman"/>
              <a:buAutoNum type="arabicPeriod" startAt="2"/>
              <a:defRPr sz="4500">
                <a:solidFill>
                  <a:srgbClr val="000000"/>
                </a:solidFill>
                <a:latin typeface="American Typewriter"/>
                <a:ea typeface="American Typewriter"/>
                <a:cs typeface="American Typewriter"/>
                <a:sym typeface="American Typewriter"/>
              </a:defRPr>
            </a:lvl1pPr>
          </a:lstStyle>
          <a:p>
            <a:pPr/>
            <a:r>
              <a:t> Assegnare un manager degli account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0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706" name="AC-2 : ACCOUNT MANAGEMENT"/>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ACCOUNT MANAGEMENT</a:t>
            </a:r>
          </a:p>
        </p:txBody>
      </p:sp>
      <p:pic>
        <p:nvPicPr>
          <p:cNvPr id="70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709" name="Immagine" descr="Immagine"/>
          <p:cNvPicPr>
            <a:picLocks noChangeAspect="1"/>
          </p:cNvPicPr>
          <p:nvPr/>
        </p:nvPicPr>
        <p:blipFill>
          <a:blip r:embed="rId4">
            <a:extLst/>
          </a:blip>
          <a:stretch>
            <a:fillRect/>
          </a:stretch>
        </p:blipFill>
        <p:spPr>
          <a:xfrm>
            <a:off x="1581256" y="4257990"/>
            <a:ext cx="21221488" cy="713042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1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712" name="AC-2 : ACCOUNT MANAGEMENT"/>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ACCOUNT MANAGEMENT</a:t>
            </a:r>
          </a:p>
        </p:txBody>
      </p:sp>
      <p:pic>
        <p:nvPicPr>
          <p:cNvPr id="71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715" name="Rettangolo arrotondato"/>
          <p:cNvSpPr/>
          <p:nvPr/>
        </p:nvSpPr>
        <p:spPr>
          <a:xfrm>
            <a:off x="282971" y="2976959"/>
            <a:ext cx="23818058" cy="173712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16" name="Richiedere prerequisiti e criteri per un determinato ruolo"/>
          <p:cNvSpPr txBox="1"/>
          <p:nvPr/>
        </p:nvSpPr>
        <p:spPr>
          <a:xfrm>
            <a:off x="951707" y="3413720"/>
            <a:ext cx="2248058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7199" indent="-317499" algn="l" defTabSz="457200">
              <a:buSzPct val="100000"/>
              <a:buFont typeface="Times Roman"/>
              <a:buAutoNum type="arabicPeriod" startAt="3"/>
              <a:defRPr sz="4500">
                <a:solidFill>
                  <a:srgbClr val="000000"/>
                </a:solidFill>
                <a:latin typeface="American Typewriter"/>
                <a:ea typeface="American Typewriter"/>
                <a:cs typeface="American Typewriter"/>
                <a:sym typeface="American Typewriter"/>
              </a:defRPr>
            </a:lvl1pPr>
          </a:lstStyle>
          <a:p>
            <a:pPr/>
            <a:r>
              <a:t>Richiedere prerequisiti e criteri per un determinato ruolo</a:t>
            </a:r>
          </a:p>
        </p:txBody>
      </p:sp>
      <p:sp>
        <p:nvSpPr>
          <p:cNvPr id="717" name="Ogni account di tipo cliente dopo la registrazione, come prerequisito, per accedere al servizio dovranno fornire al primo accesso una serie di dati identificativi (i.e., Numero Patente, Codice Fiscale, Data di Nascita…).…"/>
          <p:cNvSpPr txBox="1"/>
          <p:nvPr/>
        </p:nvSpPr>
        <p:spPr>
          <a:xfrm>
            <a:off x="819897" y="5099208"/>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Ogni account di tipo cliente dopo la registrazione, come prerequisito, per accedere al servizio dovranno fornire al primo accesso una serie di dati identificativi (i.e., Numero Patente, Codice Fiscale, Data di Nascita…). </a:t>
            </a:r>
          </a:p>
          <a:p>
            <a:pPr algn="l" defTabSz="457200">
              <a:defRPr sz="4500">
                <a:solidFill>
                  <a:srgbClr val="000000"/>
                </a:solidFill>
                <a:latin typeface="American Typewriter"/>
                <a:ea typeface="American Typewriter"/>
                <a:cs typeface="American Typewriter"/>
                <a:sym typeface="American Typewriter"/>
              </a:defRPr>
            </a:pPr>
            <a:r>
              <a:t>In assenza della compilazione del form, l’account, anche se registrato correttamente al servizio di Autenticazione, non avrà la possibilità di accedere alle funzionalità offerte dalla webApp. Inoltre, ogni utente che si registrerà dovrà confermare l’indirizzo email fornito, seguendo le istruzioni ricevute tramite email.</a:t>
            </a:r>
          </a:p>
          <a:p>
            <a:pPr algn="l" defTabSz="457200">
              <a:defRPr sz="4500">
                <a:solidFill>
                  <a:srgbClr val="000000"/>
                </a:solidFill>
                <a:latin typeface="American Typewriter"/>
                <a:ea typeface="American Typewriter"/>
                <a:cs typeface="American Typewriter"/>
                <a:sym typeface="American Typewriter"/>
              </a:defRPr>
            </a:pP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1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720" name="AC-2 : ACCOUNT MANAGEMENT"/>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ACCOUNT MANAGEMENT</a:t>
            </a:r>
          </a:p>
        </p:txBody>
      </p:sp>
      <p:pic>
        <p:nvPicPr>
          <p:cNvPr id="72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723" name="Rettangolo arrotondato"/>
          <p:cNvSpPr/>
          <p:nvPr/>
        </p:nvSpPr>
        <p:spPr>
          <a:xfrm>
            <a:off x="282971" y="2976959"/>
            <a:ext cx="23705345" cy="316071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24" name="Specificare :…"/>
          <p:cNvSpPr txBox="1"/>
          <p:nvPr/>
        </p:nvSpPr>
        <p:spPr>
          <a:xfrm>
            <a:off x="951707" y="3040000"/>
            <a:ext cx="22480587" cy="340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199" indent="-317499" algn="l" defTabSz="457200">
              <a:buSzPct val="100000"/>
              <a:buFont typeface="Times Roman"/>
              <a:buAutoNum type="arabicPeriod" startAt="4"/>
              <a:defRPr sz="4500">
                <a:solidFill>
                  <a:srgbClr val="000000"/>
                </a:solidFill>
                <a:latin typeface="American Typewriter"/>
                <a:ea typeface="American Typewriter"/>
                <a:cs typeface="American Typewriter"/>
                <a:sym typeface="American Typewriter"/>
              </a:defRPr>
            </a:pPr>
            <a:r>
              <a:t>Specificare :</a:t>
            </a:r>
          </a:p>
          <a:p>
            <a:pPr lvl="4" marL="10160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Utenti autorizzati all’utilizzo del sistema</a:t>
            </a:r>
          </a:p>
          <a:p>
            <a:pPr lvl="4" marL="10160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Appartenenza a gruppi e ruoli</a:t>
            </a:r>
          </a:p>
          <a:p>
            <a:pPr lvl="4" marL="10160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Autorizzazioni di accesso per ciascun account (es: privilegi)</a:t>
            </a:r>
          </a:p>
        </p:txBody>
      </p:sp>
      <p:sp>
        <p:nvSpPr>
          <p:cNvPr id="725" name="Ogni utente può accedere ad un set di funzionalità esclusive per il ruolo assegnatogli. Inoltre ognuno di essi oltre alle proprie informazioni personali, potrà accedere a dati relativi ad altri utenti solo se questi sono condivisi con l’utente in esame.…"/>
          <p:cNvSpPr txBox="1"/>
          <p:nvPr/>
        </p:nvSpPr>
        <p:spPr>
          <a:xfrm>
            <a:off x="819897" y="7461408"/>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Ogni utente può accedere ad un set di funzionalità esclusive per il ruolo assegnatogli. Inoltre ognuno di essi oltre alle proprie informazioni personali, potrà accedere a dati relativi ad altri utenti solo se questi sono condivisi con l’utente in esame. </a:t>
            </a:r>
          </a:p>
          <a:p>
            <a:pPr algn="l" defTabSz="457200">
              <a:defRPr sz="4500">
                <a:solidFill>
                  <a:srgbClr val="000000"/>
                </a:solidFill>
                <a:latin typeface="American Typewriter"/>
                <a:ea typeface="American Typewriter"/>
                <a:cs typeface="American Typewriter"/>
                <a:sym typeface="American Typewriter"/>
              </a:defRPr>
            </a:pPr>
            <a:r>
              <a:t>(es: Un gestore potrà vedere l’username dell’utente che ha prenotato un autoveicolo presente all’interno del suo parco auto).</a:t>
            </a:r>
          </a:p>
          <a:p>
            <a:pPr algn="l" defTabSz="457200">
              <a:defRPr sz="4500">
                <a:solidFill>
                  <a:srgbClr val="000000"/>
                </a:solidFill>
                <a:latin typeface="American Typewriter"/>
                <a:ea typeface="American Typewriter"/>
                <a:cs typeface="American Typewriter"/>
                <a:sym typeface="American Typewriter"/>
              </a:defRPr>
            </a:pP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2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728" name="AC-2 : ACCOUNT MANAGEMENT"/>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ACCOUNT MANAGEMENT</a:t>
            </a:r>
          </a:p>
        </p:txBody>
      </p:sp>
      <p:pic>
        <p:nvPicPr>
          <p:cNvPr id="72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731" name="Rettangolo arrotondato"/>
          <p:cNvSpPr/>
          <p:nvPr/>
        </p:nvSpPr>
        <p:spPr>
          <a:xfrm>
            <a:off x="282971" y="2976959"/>
            <a:ext cx="23818058" cy="173712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32" name="Richiedere l’approvazione da parte dell’organizzazione per le richieste di creazione di account"/>
          <p:cNvSpPr txBox="1"/>
          <p:nvPr/>
        </p:nvSpPr>
        <p:spPr>
          <a:xfrm>
            <a:off x="951707" y="3083520"/>
            <a:ext cx="2248058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7199" indent="-317499" algn="l" defTabSz="457200">
              <a:buSzPct val="100000"/>
              <a:buFont typeface="Times Roman"/>
              <a:buAutoNum type="arabicPeriod" startAt="5"/>
              <a:defRPr sz="4500">
                <a:solidFill>
                  <a:srgbClr val="000000"/>
                </a:solidFill>
                <a:latin typeface="American Typewriter"/>
                <a:ea typeface="American Typewriter"/>
                <a:cs typeface="American Typewriter"/>
                <a:sym typeface="American Typewriter"/>
              </a:defRPr>
            </a:lvl1pPr>
          </a:lstStyle>
          <a:p>
            <a:pPr/>
            <a:r>
              <a:t>Richiedere l’approvazione da parte dell’organizzazione per le richieste di creazione di account</a:t>
            </a:r>
          </a:p>
        </p:txBody>
      </p:sp>
      <p:sp>
        <p:nvSpPr>
          <p:cNvPr id="733" name="La richiesta per la creazione di un account di tipo cliente non deve essere approvata da un amministratore. Tuttavia, un account di tipo cliente, per ottenere il ruolo gestore dovrà fare richiesta (i.e., via mail) ad un amministratore di sistema (rentapp"/>
          <p:cNvSpPr txBox="1"/>
          <p:nvPr/>
        </p:nvSpPr>
        <p:spPr>
          <a:xfrm>
            <a:off x="819897" y="5861208"/>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La richiesta per la creazione di un account di tipo cliente non deve essere approvata da un amministratore. Tuttavia, un account di tipo cliente, per ottenere il ruolo gestore dovrà fare richiesta (i.e., via mail) ad un amministratore di sistema (rentappssd@gmail.com).</a:t>
            </a:r>
            <a:br/>
            <a:r>
              <a:t>Inoltre all’atto della creazione dell’account l’utente dovrà confermare l’indirizzo fornito aprendo il link di conferma inviatogli via email.</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3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736" name="AC-2 : ACCOUNT MANAGEMENT"/>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ACCOUNT MANAGEMENT</a:t>
            </a:r>
          </a:p>
        </p:txBody>
      </p:sp>
      <p:pic>
        <p:nvPicPr>
          <p:cNvPr id="73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739" name="Rettangolo arrotondato"/>
          <p:cNvSpPr/>
          <p:nvPr/>
        </p:nvSpPr>
        <p:spPr>
          <a:xfrm>
            <a:off x="282971" y="2976959"/>
            <a:ext cx="23818058" cy="173712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40" name="Avere la possibilità di creare, abilitare, modificare e rimuovere account in accordo con policy, procedure, prerequisiti e criteri definiti dall’organizzazione"/>
          <p:cNvSpPr txBox="1"/>
          <p:nvPr/>
        </p:nvSpPr>
        <p:spPr>
          <a:xfrm>
            <a:off x="951707" y="3083520"/>
            <a:ext cx="2248058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7199" indent="-317499" algn="l" defTabSz="457200">
              <a:buSzPct val="100000"/>
              <a:buFont typeface="Times Roman"/>
              <a:buAutoNum type="arabicPeriod" startAt="6"/>
              <a:defRPr sz="4500">
                <a:solidFill>
                  <a:srgbClr val="000000"/>
                </a:solidFill>
                <a:latin typeface="American Typewriter"/>
                <a:ea typeface="American Typewriter"/>
                <a:cs typeface="American Typewriter"/>
                <a:sym typeface="American Typewriter"/>
              </a:defRPr>
            </a:lvl1pPr>
          </a:lstStyle>
          <a:p>
            <a:pPr/>
            <a:r>
              <a:t>Avere la possibilità di creare, abilitare, modificare e rimuovere account in accordo con policy, procedure, prerequisiti e criteri definiti dall’organizzazione</a:t>
            </a:r>
          </a:p>
        </p:txBody>
      </p:sp>
      <p:sp>
        <p:nvSpPr>
          <p:cNvPr id="741" name="Per la gestione degli account è possibile utilizzare l’admin console di Keycloak che permette all’amministratore di sistema di monitorare gli utenti registrati fornendo informazioni sulla loro registrazione e sulle loro sessioni attive.  All’occorrenza l"/>
          <p:cNvSpPr txBox="1"/>
          <p:nvPr/>
        </p:nvSpPr>
        <p:spPr>
          <a:xfrm>
            <a:off x="819897" y="5861208"/>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Per la gestione degli account è possibile utilizzare l’admin console di Keycloak che permette all’amministratore di sistema di monitorare gli utenti registrati fornendo informazioni sulla loro registrazione e sulle loro sessioni attive. </a:t>
            </a:r>
            <a:br/>
            <a:r>
              <a:t>All’occorrenza l’amministratore di sistema può bloccare o eliminare un account. Non è stato prevista la possibilità di richiedere la disattivazione del proprio account.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4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744" name="AC-2 : ACCOUNT MANAGEMENT"/>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ACCOUNT MANAGEMENT</a:t>
            </a:r>
          </a:p>
        </p:txBody>
      </p:sp>
      <p:pic>
        <p:nvPicPr>
          <p:cNvPr id="74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747" name="Rettangolo arrotondato"/>
          <p:cNvSpPr/>
          <p:nvPr/>
        </p:nvSpPr>
        <p:spPr>
          <a:xfrm>
            <a:off x="282971" y="2976959"/>
            <a:ext cx="23818058" cy="173712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48" name="Monitorare l’utilizzo degli account"/>
          <p:cNvSpPr txBox="1"/>
          <p:nvPr/>
        </p:nvSpPr>
        <p:spPr>
          <a:xfrm>
            <a:off x="951707" y="3413720"/>
            <a:ext cx="2248058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7199" indent="-317499" algn="l" defTabSz="457200">
              <a:buSzPct val="100000"/>
              <a:buFont typeface="Times Roman"/>
              <a:buAutoNum type="arabicPeriod" startAt="7"/>
              <a:defRPr sz="4500">
                <a:solidFill>
                  <a:srgbClr val="000000"/>
                </a:solidFill>
                <a:latin typeface="American Typewriter"/>
                <a:ea typeface="American Typewriter"/>
                <a:cs typeface="American Typewriter"/>
                <a:sym typeface="American Typewriter"/>
              </a:defRPr>
            </a:lvl1pPr>
          </a:lstStyle>
          <a:p>
            <a:pPr/>
            <a:r>
              <a:t>Monitorare l’utilizzo degli account</a:t>
            </a:r>
          </a:p>
        </p:txBody>
      </p:sp>
      <p:sp>
        <p:nvSpPr>
          <p:cNvPr id="749" name="Il monitoraggio delle azioni degli utenti può essere controllato tramite la sezione Events di keycloak da parte dell’amministratore di sistema."/>
          <p:cNvSpPr txBox="1"/>
          <p:nvPr/>
        </p:nvSpPr>
        <p:spPr>
          <a:xfrm>
            <a:off x="819897" y="5099208"/>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4500">
                <a:solidFill>
                  <a:srgbClr val="000000"/>
                </a:solidFill>
                <a:latin typeface="American Typewriter"/>
                <a:ea typeface="American Typewriter"/>
                <a:cs typeface="American Typewriter"/>
                <a:sym typeface="American Typewriter"/>
              </a:defRPr>
            </a:lvl1pPr>
          </a:lstStyle>
          <a:p>
            <a:pPr/>
            <a:r>
              <a:t>Il monitoraggio delle azioni degli utenti può essere controllato tramite la sezione Events di keycloak da parte dell’amministratore di sistema.</a:t>
            </a:r>
          </a:p>
        </p:txBody>
      </p:sp>
      <p:pic>
        <p:nvPicPr>
          <p:cNvPr id="750" name="Immagine" descr="Immagine"/>
          <p:cNvPicPr>
            <a:picLocks noChangeAspect="1"/>
          </p:cNvPicPr>
          <p:nvPr/>
        </p:nvPicPr>
        <p:blipFill>
          <a:blip r:embed="rId4">
            <a:extLst/>
          </a:blip>
          <a:stretch>
            <a:fillRect/>
          </a:stretch>
        </p:blipFill>
        <p:spPr>
          <a:xfrm>
            <a:off x="3724838" y="6620736"/>
            <a:ext cx="16934324" cy="672292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0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04" name="Accountability"/>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Accountability</a:t>
            </a:r>
          </a:p>
        </p:txBody>
      </p:sp>
      <p:pic>
        <p:nvPicPr>
          <p:cNvPr id="20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207" name="È la capacità di un sistema di identificare un singolo utente e di determinarne le azioni e il suo comportamento all'interno del sistema stesso.…"/>
          <p:cNvSpPr txBox="1"/>
          <p:nvPr>
            <p:ph type="body" sz="half" idx="1"/>
          </p:nvPr>
        </p:nvSpPr>
        <p:spPr>
          <a:xfrm>
            <a:off x="762000" y="3071756"/>
            <a:ext cx="22860000" cy="4490019"/>
          </a:xfrm>
          <a:prstGeom prst="rect">
            <a:avLst/>
          </a:prstGeom>
        </p:spPr>
        <p:txBody>
          <a:bodyPr lIns="45719" tIns="45719" rIns="45719" bIns="45719"/>
          <a:lstStyle/>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r>
              <a:t>È la capacità di un sistema di identificare un singolo utente e di determinarne le azioni e il suo comportamento all'interno del sistema stesso.</a:t>
            </a:r>
          </a:p>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r>
              <a:t>Tale proprietà si basa sulla concezione che gli individui siano responsabili delle loro azioni all’interno del sistema.</a:t>
            </a:r>
          </a:p>
        </p:txBody>
      </p:sp>
      <p:sp>
        <p:nvSpPr>
          <p:cNvPr id="208" name="AZIONE INTRAPRESA:"/>
          <p:cNvSpPr txBox="1"/>
          <p:nvPr/>
        </p:nvSpPr>
        <p:spPr>
          <a:xfrm>
            <a:off x="3174675" y="7571770"/>
            <a:ext cx="6529529" cy="43559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l" defTabSz="914400">
              <a:lnSpc>
                <a:spcPct val="94500"/>
              </a:lnSpc>
              <a:spcBef>
                <a:spcPts val="900"/>
              </a:spcBef>
              <a:buClr>
                <a:srgbClr val="3BB684"/>
              </a:buClr>
              <a:buFont typeface="Helvetica"/>
              <a:defRPr sz="4500">
                <a:solidFill>
                  <a:srgbClr val="000000"/>
                </a:solidFill>
                <a:latin typeface="American Typewriter"/>
                <a:ea typeface="American Typewriter"/>
                <a:cs typeface="American Typewriter"/>
                <a:sym typeface="American Typewriter"/>
              </a:defRPr>
            </a:lvl1pPr>
          </a:lstStyle>
          <a:p>
            <a:pPr/>
            <a:r>
              <a:t>AZIONE INTRAPRESA:</a:t>
            </a:r>
          </a:p>
        </p:txBody>
      </p:sp>
      <p:pic>
        <p:nvPicPr>
          <p:cNvPr id="209" name="Raggruppa" descr="Raggruppa"/>
          <p:cNvPicPr>
            <a:picLocks noChangeAspect="1"/>
          </p:cNvPicPr>
          <p:nvPr/>
        </p:nvPicPr>
        <p:blipFill>
          <a:blip r:embed="rId4">
            <a:extLst/>
          </a:blip>
          <a:stretch>
            <a:fillRect/>
          </a:stretch>
        </p:blipFill>
        <p:spPr>
          <a:xfrm>
            <a:off x="16498302" y="8611337"/>
            <a:ext cx="2276853" cy="2276853"/>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52"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753" name="AC-2 : ACCOUNT MANAGEMENT"/>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ACCOUNT MANAGEMENT</a:t>
            </a:r>
          </a:p>
        </p:txBody>
      </p:sp>
      <p:pic>
        <p:nvPicPr>
          <p:cNvPr id="754"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756" name="Rettangolo arrotondato"/>
          <p:cNvSpPr/>
          <p:nvPr/>
        </p:nvSpPr>
        <p:spPr>
          <a:xfrm>
            <a:off x="282971" y="2176400"/>
            <a:ext cx="23705345" cy="4532041"/>
          </a:xfrm>
          <a:prstGeom prst="roundRect">
            <a:avLst>
              <a:gd name="adj" fmla="val 36989"/>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57" name="Notificare gli account manager e il personale o ruolo definito dall’organizzazione nel caso in cui:…"/>
          <p:cNvSpPr txBox="1"/>
          <p:nvPr/>
        </p:nvSpPr>
        <p:spPr>
          <a:xfrm>
            <a:off x="951707" y="2405000"/>
            <a:ext cx="22480587"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199" indent="-317499" algn="l" defTabSz="457200">
              <a:buSzPct val="100000"/>
              <a:buFont typeface="Times Roman"/>
              <a:buAutoNum type="arabicPeriod" startAt="8"/>
              <a:defRPr sz="4500">
                <a:solidFill>
                  <a:srgbClr val="000000"/>
                </a:solidFill>
                <a:latin typeface="American Typewriter"/>
                <a:ea typeface="American Typewriter"/>
                <a:cs typeface="American Typewriter"/>
                <a:sym typeface="American Typewriter"/>
              </a:defRPr>
            </a:pPr>
            <a:r>
              <a:t>Notificare gli account manager e il personale o ruolo definito dall’organizzazione nel caso in cui:</a:t>
            </a:r>
          </a:p>
          <a:p>
            <a:pPr lvl="4" marL="10160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Gli account non sono più utilizzati</a:t>
            </a:r>
          </a:p>
          <a:p>
            <a:pPr lvl="4" marL="10160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Gli utenti sono stati eliminati o trasferiti</a:t>
            </a:r>
          </a:p>
          <a:p>
            <a:pPr lvl="4" marL="10160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Quando ci sono cambiamenti nell’utilizzo del sistema o di qualcosa di importante, che l’individuo deve sapere</a:t>
            </a:r>
          </a:p>
        </p:txBody>
      </p:sp>
      <p:sp>
        <p:nvSpPr>
          <p:cNvPr id="758" name="L’amministratore di sistema deve notificare agli utenti le particolari azioni che devono essere intraprese sul proprio account.…"/>
          <p:cNvSpPr txBox="1"/>
          <p:nvPr/>
        </p:nvSpPr>
        <p:spPr>
          <a:xfrm>
            <a:off x="819897" y="6953408"/>
            <a:ext cx="12573491"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L’amministratore di sistema deve notificare agli utenti le particolari azioni che devono essere intraprese sul proprio account.</a:t>
            </a:r>
          </a:p>
          <a:p>
            <a:pPr algn="l" defTabSz="457200">
              <a:defRPr sz="1200">
                <a:solidFill>
                  <a:srgbClr val="000000"/>
                </a:solidFill>
                <a:latin typeface="Times Roman"/>
                <a:ea typeface="Times Roman"/>
                <a:cs typeface="Times Roman"/>
                <a:sym typeface="Times Roman"/>
              </a:defRPr>
            </a:pPr>
            <a:r>
              <a:rPr sz="4500">
                <a:latin typeface="American Typewriter"/>
                <a:ea typeface="American Typewriter"/>
                <a:cs typeface="American Typewriter"/>
                <a:sym typeface="American Typewriter"/>
              </a:rPr>
              <a:t>In particolare, nel caso in cui sono cambiati i termini e codizioni dell’applicazione selezionando la voce ‘Terms and Condition’ all’accesso successivo l’utente dovrà accettare nuovamente i termini e le condizioni d’uso prima di accedere al servizio.</a:t>
            </a:r>
          </a:p>
        </p:txBody>
      </p:sp>
      <p:pic>
        <p:nvPicPr>
          <p:cNvPr id="759" name="Immagine" descr="Immagine"/>
          <p:cNvPicPr>
            <a:picLocks noChangeAspect="1"/>
          </p:cNvPicPr>
          <p:nvPr/>
        </p:nvPicPr>
        <p:blipFill>
          <a:blip r:embed="rId4">
            <a:extLst/>
          </a:blip>
          <a:stretch>
            <a:fillRect/>
          </a:stretch>
        </p:blipFill>
        <p:spPr>
          <a:xfrm>
            <a:off x="13807413" y="6913447"/>
            <a:ext cx="9775516" cy="6446953"/>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6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762" name="AC-2 :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CONTROL ENHANCEMENTS</a:t>
            </a:r>
          </a:p>
        </p:txBody>
      </p:sp>
      <p:pic>
        <p:nvPicPr>
          <p:cNvPr id="76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765" name="Rettangolo arrotondato"/>
          <p:cNvSpPr/>
          <p:nvPr/>
        </p:nvSpPr>
        <p:spPr>
          <a:xfrm>
            <a:off x="282971" y="2507059"/>
            <a:ext cx="23818058" cy="1737123"/>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66" name="AC-2 (1) : supporta la gestione degli account utilizzando meccanismi automatizzati."/>
          <p:cNvSpPr txBox="1"/>
          <p:nvPr/>
        </p:nvSpPr>
        <p:spPr>
          <a:xfrm>
            <a:off x="332487" y="2709800"/>
            <a:ext cx="2309980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AC-2 (1) : supporta la gestione degli account utilizzando meccanismi automatizzati.</a:t>
            </a:r>
          </a:p>
        </p:txBody>
      </p:sp>
      <p:sp>
        <p:nvSpPr>
          <p:cNvPr id="767" name="È stata affidata la creazione in maniera automatizzata degli account ad un sistema di autenticazione esterno all’applicazione (i.e.,Keycloak).…"/>
          <p:cNvSpPr txBox="1"/>
          <p:nvPr/>
        </p:nvSpPr>
        <p:spPr>
          <a:xfrm>
            <a:off x="642097" y="4729047"/>
            <a:ext cx="230998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È stata affidata la creazione in maniera automatizzata degli account ad un sistema di autenticazione esterno all’applicazione (i.e.,Keycloak).</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L’Accounts Manager può provvedere a eliminare gli account dalla console di amministrazione di Keycloak. Questo processo viene fatto manualmente, nel caso in cui fosse stato un processo automatico sarebbe stato soddisfatto anche il controllo AC-2 (2).</a:t>
            </a:r>
          </a:p>
        </p:txBody>
      </p:sp>
      <p:sp>
        <p:nvSpPr>
          <p:cNvPr id="768" name="Rettangolo arrotondato"/>
          <p:cNvSpPr/>
          <p:nvPr/>
        </p:nvSpPr>
        <p:spPr>
          <a:xfrm>
            <a:off x="282971" y="6723459"/>
            <a:ext cx="23818058" cy="3504284"/>
          </a:xfrm>
          <a:prstGeom prst="roundRect">
            <a:avLst>
              <a:gd name="adj" fmla="val 47837"/>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69" name="AC-2 (3) : disabilita gli account in un determinato periodo o nel caso in cui:…"/>
          <p:cNvSpPr txBox="1"/>
          <p:nvPr/>
        </p:nvSpPr>
        <p:spPr>
          <a:xfrm>
            <a:off x="332487" y="6773800"/>
            <a:ext cx="23099807" cy="340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AC-2 (3) : disabilita gli account in un determinato periodo o nel caso in cui: </a:t>
            </a:r>
          </a:p>
          <a:p>
            <a:pPr lvl="5" algn="l" defTabSz="457200">
              <a:defRPr sz="4500">
                <a:solidFill>
                  <a:srgbClr val="000000"/>
                </a:solidFill>
                <a:latin typeface="American Typewriter"/>
                <a:ea typeface="American Typewriter"/>
                <a:cs typeface="American Typewriter"/>
                <a:sym typeface="American Typewriter"/>
              </a:defRPr>
            </a:pPr>
            <a:r>
              <a:t>- Sono Scaduti </a:t>
            </a:r>
          </a:p>
          <a:p>
            <a:pPr lvl="5" algn="l" defTabSz="457200">
              <a:defRPr sz="4500">
                <a:solidFill>
                  <a:srgbClr val="000000"/>
                </a:solidFill>
                <a:latin typeface="American Typewriter"/>
                <a:ea typeface="American Typewriter"/>
                <a:cs typeface="American Typewriter"/>
                <a:sym typeface="American Typewriter"/>
              </a:defRPr>
            </a:pPr>
            <a:r>
              <a:t>- Non sono più associati ad un utente o un individuo </a:t>
            </a:r>
          </a:p>
          <a:p>
            <a:pPr lvl="5" algn="l" defTabSz="457200">
              <a:defRPr sz="4500">
                <a:solidFill>
                  <a:srgbClr val="000000"/>
                </a:solidFill>
                <a:latin typeface="American Typewriter"/>
                <a:ea typeface="American Typewriter"/>
                <a:cs typeface="American Typewriter"/>
                <a:sym typeface="American Typewriter"/>
              </a:defRPr>
            </a:pPr>
            <a:r>
              <a:t>- Violano le policy dell’organizzazione </a:t>
            </a:r>
          </a:p>
          <a:p>
            <a:pPr lvl="5" algn="l" defTabSz="457200">
              <a:defRPr sz="4500">
                <a:solidFill>
                  <a:srgbClr val="000000"/>
                </a:solidFill>
                <a:latin typeface="American Typewriter"/>
                <a:ea typeface="American Typewriter"/>
                <a:cs typeface="American Typewriter"/>
                <a:sym typeface="American Typewriter"/>
              </a:defRPr>
            </a:pPr>
            <a:r>
              <a:t>- Sono inattivi per un determinato periodo</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7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772" name="AC-2 :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CONTROL ENHANCEMENTS</a:t>
            </a:r>
          </a:p>
        </p:txBody>
      </p:sp>
      <p:pic>
        <p:nvPicPr>
          <p:cNvPr id="77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775" name="Rettangolo arrotondato"/>
          <p:cNvSpPr/>
          <p:nvPr/>
        </p:nvSpPr>
        <p:spPr>
          <a:xfrm>
            <a:off x="282971" y="2507059"/>
            <a:ext cx="23818058" cy="1737123"/>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76" name="AC-2 (4) : il sistema salva automaticamente le azioni di creazione, modifica, abilitazione, disabilitazione e rimozione degli account."/>
          <p:cNvSpPr txBox="1"/>
          <p:nvPr/>
        </p:nvSpPr>
        <p:spPr>
          <a:xfrm>
            <a:off x="332487" y="2664420"/>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AC-2 (4) : il sistema salva automaticamente le azioni di creazione, modifica, abilitazione, disabilitazione e rimozione degli account.</a:t>
            </a:r>
          </a:p>
        </p:txBody>
      </p:sp>
      <p:sp>
        <p:nvSpPr>
          <p:cNvPr id="777" name="Tutte le azioni compiute dall'Account’s Manager vengono salvate automaticamente dal tool Keycloak. Inoltre l’IAM salva in automatico gli utenti in fase di sign-up.…"/>
          <p:cNvSpPr txBox="1"/>
          <p:nvPr/>
        </p:nvSpPr>
        <p:spPr>
          <a:xfrm>
            <a:off x="642097" y="4398847"/>
            <a:ext cx="230998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Tutte le azioni compiute dall'Account’s Manager vengono salvate automaticamente dal tool Keycloak. Inoltre l’IAM salva in automatico gli utenti in fase di sign-up.</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marL="4572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Il sistema è stato settato per terminare le sessioni attive automaticamente dopo 30 minuti di inattività.</a:t>
            </a:r>
          </a:p>
        </p:txBody>
      </p:sp>
      <p:sp>
        <p:nvSpPr>
          <p:cNvPr id="778" name="Rettangolo arrotondato"/>
          <p:cNvSpPr/>
          <p:nvPr/>
        </p:nvSpPr>
        <p:spPr>
          <a:xfrm>
            <a:off x="282971" y="6291386"/>
            <a:ext cx="23818058" cy="1737123"/>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79" name="AC-2 (5) : è necessario il log-out dell’utente quando è trascorso un determinato periodo di tempo di inattività"/>
          <p:cNvSpPr txBox="1"/>
          <p:nvPr/>
        </p:nvSpPr>
        <p:spPr>
          <a:xfrm>
            <a:off x="332487" y="6476726"/>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AC-2 (5) : è necessario il log-out dell’utente quando è trascorso un determinato periodo di tempo di inattività</a:t>
            </a:r>
          </a:p>
        </p:txBody>
      </p:sp>
      <p:pic>
        <p:nvPicPr>
          <p:cNvPr id="780" name="Immagine" descr="Immagine"/>
          <p:cNvPicPr>
            <a:picLocks noChangeAspect="1"/>
          </p:cNvPicPr>
          <p:nvPr/>
        </p:nvPicPr>
        <p:blipFill>
          <a:blip r:embed="rId4">
            <a:extLst/>
          </a:blip>
          <a:srcRect l="0" t="0" r="0" b="67993"/>
          <a:stretch>
            <a:fillRect/>
          </a:stretch>
        </p:blipFill>
        <p:spPr>
          <a:xfrm>
            <a:off x="6466833" y="10417485"/>
            <a:ext cx="10831143" cy="2157989"/>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82"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783" name="AC-2 :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AC-2 : CONTROL ENHANCEMENTS</a:t>
            </a:r>
          </a:p>
        </p:txBody>
      </p:sp>
      <p:pic>
        <p:nvPicPr>
          <p:cNvPr id="784"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786" name="Rettangolo arrotondato"/>
          <p:cNvSpPr/>
          <p:nvPr/>
        </p:nvSpPr>
        <p:spPr>
          <a:xfrm>
            <a:off x="282971" y="2507059"/>
            <a:ext cx="23818058" cy="1737123"/>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87" name="AC-2 (12) : monitorare gli account di sistema per un uso atipico o violazioni di policy"/>
          <p:cNvSpPr txBox="1"/>
          <p:nvPr/>
        </p:nvSpPr>
        <p:spPr>
          <a:xfrm>
            <a:off x="281687" y="2664420"/>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AC-2 (12) : monitorare gli account di sistema per un uso atipico o violazioni di policy</a:t>
            </a:r>
          </a:p>
        </p:txBody>
      </p:sp>
      <p:sp>
        <p:nvSpPr>
          <p:cNvPr id="788" name="Tramite la sezione Events è possibile monitorare anche le azioni intraprese dagli amministratori del sistema. Dal report fornito è inoltre possibile vedere l’ip d’accesso al sistema, che potrebbe corrispondere ad una posizione geografica atipica per il d"/>
          <p:cNvSpPr txBox="1"/>
          <p:nvPr/>
        </p:nvSpPr>
        <p:spPr>
          <a:xfrm>
            <a:off x="642097" y="4398847"/>
            <a:ext cx="230998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algn="l" defTabSz="457200">
              <a:defRPr sz="4500">
                <a:solidFill>
                  <a:srgbClr val="000000"/>
                </a:solidFill>
                <a:latin typeface="American Typewriter"/>
                <a:ea typeface="American Typewriter"/>
                <a:cs typeface="American Typewriter"/>
                <a:sym typeface="American Typewriter"/>
              </a:defRPr>
            </a:pPr>
            <a:r>
              <a:t>Tramite la sezione Events è possibile monitorare anche le azioni intraprese dagli amministratori del sistema. Dal report fornito è inoltre possibile vedere l’ip d’accesso al sistema, che potrebbe corrispondere ad una posizione geografica atipica per il determinato utente o l’orario d’accesso.</a:t>
            </a:r>
          </a:p>
        </p:txBody>
      </p:sp>
      <p:pic>
        <p:nvPicPr>
          <p:cNvPr id="789" name="Immagine" descr="Immagine"/>
          <p:cNvPicPr>
            <a:picLocks noChangeAspect="1"/>
          </p:cNvPicPr>
          <p:nvPr/>
        </p:nvPicPr>
        <p:blipFill>
          <a:blip r:embed="rId4">
            <a:extLst/>
          </a:blip>
          <a:stretch>
            <a:fillRect/>
          </a:stretch>
        </p:blipFill>
        <p:spPr>
          <a:xfrm>
            <a:off x="1111670" y="7300327"/>
            <a:ext cx="9155289" cy="5882273"/>
          </a:xfrm>
          <a:prstGeom prst="rect">
            <a:avLst/>
          </a:prstGeom>
          <a:ln w="12700">
            <a:miter lim="400000"/>
          </a:ln>
        </p:spPr>
      </p:pic>
      <p:pic>
        <p:nvPicPr>
          <p:cNvPr id="790" name="Immagine" descr="Immagine"/>
          <p:cNvPicPr>
            <a:picLocks noChangeAspect="1"/>
          </p:cNvPicPr>
          <p:nvPr/>
        </p:nvPicPr>
        <p:blipFill>
          <a:blip r:embed="rId5">
            <a:extLst/>
          </a:blip>
          <a:stretch>
            <a:fillRect/>
          </a:stretch>
        </p:blipFill>
        <p:spPr>
          <a:xfrm>
            <a:off x="10515313" y="7317909"/>
            <a:ext cx="13241744" cy="2853596"/>
          </a:xfrm>
          <a:prstGeom prst="rect">
            <a:avLst/>
          </a:prstGeom>
          <a:ln w="12700">
            <a:miter lim="400000"/>
          </a:ln>
        </p:spPr>
      </p:pic>
      <p:pic>
        <p:nvPicPr>
          <p:cNvPr id="791" name="Immagine" descr="Immagine"/>
          <p:cNvPicPr>
            <a:picLocks noChangeAspect="1"/>
          </p:cNvPicPr>
          <p:nvPr/>
        </p:nvPicPr>
        <p:blipFill>
          <a:blip r:embed="rId6">
            <a:extLst/>
          </a:blip>
          <a:stretch>
            <a:fillRect/>
          </a:stretch>
        </p:blipFill>
        <p:spPr>
          <a:xfrm>
            <a:off x="13077017" y="10303598"/>
            <a:ext cx="8118337" cy="2853597"/>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9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794" name="AC-3 : ACCESS ENFORCEMENT"/>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AC-3 : ACCESS ENFORCEMENT</a:t>
            </a:r>
          </a:p>
        </p:txBody>
      </p:sp>
      <p:pic>
        <p:nvPicPr>
          <p:cNvPr id="79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797" name="Rettangolo arrotondato"/>
          <p:cNvSpPr/>
          <p:nvPr/>
        </p:nvSpPr>
        <p:spPr>
          <a:xfrm>
            <a:off x="282971" y="2976959"/>
            <a:ext cx="23818058" cy="2295923"/>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98" name="Imposizione delle autorizzazioni approvate per l'accesso logico alle informazioni e alle risorse di sistema in conformità alle policy di controllo degli accessi applicabili."/>
          <p:cNvSpPr txBox="1"/>
          <p:nvPr/>
        </p:nvSpPr>
        <p:spPr>
          <a:xfrm>
            <a:off x="951707" y="3083520"/>
            <a:ext cx="2248058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Imposizione delle autorizzazioni approvate per l'accesso logico alle informazioni e alle risorse di sistema in conformità alle policy di controllo degli accessi applicabili.</a:t>
            </a:r>
          </a:p>
        </p:txBody>
      </p:sp>
      <p:sp>
        <p:nvSpPr>
          <p:cNvPr id="799" name="L’enforcement delle autorizzazioni per l’accesso logico alle informazioni e alle risorse del sistema è stato effettuato secondo le policy di controllo degli accessi applicabili: sono stati definit su Keycloak scopes associati, permission sugli scopes.…"/>
          <p:cNvSpPr txBox="1"/>
          <p:nvPr/>
        </p:nvSpPr>
        <p:spPr>
          <a:xfrm>
            <a:off x="819897" y="6420008"/>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L’enforcement delle autorizzazioni per l’accesso logico alle informazioni e alle risorse del sistema è stato effettuato secondo le policy di controllo degli accessi applicabili: sono stati definit su Keycloak scopes associati, permission sugli scopes.</a:t>
            </a:r>
          </a:p>
          <a:p>
            <a:pPr algn="l" defTabSz="457200">
              <a:defRPr sz="4500">
                <a:solidFill>
                  <a:srgbClr val="000000"/>
                </a:solidFill>
                <a:latin typeface="American Typewriter"/>
                <a:ea typeface="American Typewriter"/>
                <a:cs typeface="American Typewriter"/>
                <a:sym typeface="American Typewriter"/>
              </a:defRPr>
            </a:pPr>
            <a:r>
              <a:t>L’abilitazione dell'enforcement delle policy da parte di keycloak e la protezione dei path ad accesso ristretto della web-app è stata gestita tramite gli adapter di Tomcat per keycloak e definiti nel file web.xml della web app.</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0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02" name="AC-3 :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AC-3 : CONTROL ENHANCEMENTS</a:t>
            </a:r>
          </a:p>
        </p:txBody>
      </p:sp>
      <p:pic>
        <p:nvPicPr>
          <p:cNvPr id="80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05" name="Rettangolo arrotondato"/>
          <p:cNvSpPr/>
          <p:nvPr/>
        </p:nvSpPr>
        <p:spPr>
          <a:xfrm>
            <a:off x="282971" y="2761059"/>
            <a:ext cx="23818058" cy="1737123"/>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06" name="AC-3 (5) : prevenire l’accesso a informazioni di sicurezza rilevanti eccetto durante stati sicuri del sistema."/>
          <p:cNvSpPr txBox="1"/>
          <p:nvPr/>
        </p:nvSpPr>
        <p:spPr>
          <a:xfrm>
            <a:off x="281687" y="2918420"/>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AC-3 (5) : prevenire l’accesso a informazioni di sicurezza rilevanti eccetto durante stati sicuri del sistema.</a:t>
            </a:r>
          </a:p>
        </p:txBody>
      </p:sp>
      <p:sp>
        <p:nvSpPr>
          <p:cNvPr id="807" name="La webapp impiega meccanismi per proteggere i dati e applica la crittografia a livello trasporto tramite TLS per tutte le comunicazioni con entità esterne al “perimetro di sicurezza” delimitato dalla rete virtuale privata realizzata da docker compose.…"/>
          <p:cNvSpPr txBox="1"/>
          <p:nvPr/>
        </p:nvSpPr>
        <p:spPr>
          <a:xfrm>
            <a:off x="642097" y="5759356"/>
            <a:ext cx="230998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algn="l" defTabSz="457200">
              <a:defRPr sz="4500">
                <a:solidFill>
                  <a:srgbClr val="000000"/>
                </a:solidFill>
                <a:latin typeface="American Typewriter"/>
                <a:ea typeface="American Typewriter"/>
                <a:cs typeface="American Typewriter"/>
                <a:sym typeface="American Typewriter"/>
              </a:defRPr>
            </a:pPr>
            <a:r>
              <a:t>La webapp impiega meccanismi per proteggere i dati e applica la crittografia a livello trasporto tramite TLS per tutte le comunicazioni con entità esterne al “perimetro di sicurezza” delimitato dalla rete virtuale privata realizzata da docker compose. </a:t>
            </a:r>
          </a:p>
          <a:p>
            <a:pPr lvl="1" algn="l" defTabSz="457200">
              <a:defRPr sz="4500">
                <a:solidFill>
                  <a:srgbClr val="000000"/>
                </a:solidFill>
                <a:latin typeface="American Typewriter"/>
                <a:ea typeface="American Typewriter"/>
                <a:cs typeface="American Typewriter"/>
                <a:sym typeface="American Typewriter"/>
              </a:defRPr>
            </a:pPr>
            <a:r>
              <a:t>In aggiunta, Keycloak impiega un servizio di Identity &amp; Access Management con il fine di garantire l’accesso alle risorse del sistema solo da parte delle entità autorizzate.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0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10" name="AC-3 :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AC-3 : CONTROL ENHANCEMENTS</a:t>
            </a:r>
          </a:p>
        </p:txBody>
      </p:sp>
      <p:pic>
        <p:nvPicPr>
          <p:cNvPr id="81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13" name="Rettangolo arrotondato"/>
          <p:cNvSpPr/>
          <p:nvPr/>
        </p:nvSpPr>
        <p:spPr>
          <a:xfrm>
            <a:off x="282971" y="2380059"/>
            <a:ext cx="23818058" cy="1737123"/>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14" name="AC-3 (7) : definire una policy di accesso alle risorse del sistema di tipo role based."/>
          <p:cNvSpPr txBox="1"/>
          <p:nvPr/>
        </p:nvSpPr>
        <p:spPr>
          <a:xfrm>
            <a:off x="281687" y="2537420"/>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AC-3 (7) : definire una policy di accesso alle risorse del sistema di tipo role based.</a:t>
            </a:r>
          </a:p>
        </p:txBody>
      </p:sp>
      <p:sp>
        <p:nvSpPr>
          <p:cNvPr id="815" name="Il servizio di Identity &amp; Access management Keycloak impone l'accesso agli oggetti e alle funzioni del sistema in base al ruolo di appartenenza dell’utente interessato all'accesso. I ruoli gestore e cliente accedono a parti distinte del sistema “dashboar"/>
          <p:cNvSpPr txBox="1"/>
          <p:nvPr/>
        </p:nvSpPr>
        <p:spPr>
          <a:xfrm>
            <a:off x="642097" y="4238079"/>
            <a:ext cx="230998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algn="l" defTabSz="457200">
              <a:defRPr sz="4500">
                <a:solidFill>
                  <a:srgbClr val="000000"/>
                </a:solidFill>
                <a:latin typeface="American Typewriter"/>
                <a:ea typeface="American Typewriter"/>
                <a:cs typeface="American Typewriter"/>
                <a:sym typeface="American Typewriter"/>
              </a:defRPr>
            </a:pPr>
            <a:r>
              <a:t>Il servizio di Identity &amp; Access management Keycloak impone l'accesso agli oggetti e alle funzioni del sistema in base al ruolo di appartenenza dell’utente interessato all'accesso. I ruoli </a:t>
            </a:r>
            <a:r>
              <a:rPr b="1"/>
              <a:t>gestore </a:t>
            </a:r>
            <a:r>
              <a:t>e </a:t>
            </a:r>
            <a:r>
              <a:rPr b="1"/>
              <a:t>cliente</a:t>
            </a:r>
            <a:r>
              <a:t> accedono a parti distinte del sistema</a:t>
            </a:r>
            <a:r>
              <a:t> “dashboard_gestore”</a:t>
            </a:r>
            <a:r>
              <a:t> e</a:t>
            </a:r>
            <a:r>
              <a:t> “dashboard_cliente”</a:t>
            </a:r>
            <a:r>
              <a:t> che danno accesso ad un insieme di funzioni differenti.</a:t>
            </a:r>
          </a:p>
          <a:p>
            <a:pPr lvl="1" algn="l" defTabSz="457200">
              <a:defRPr sz="4500">
                <a:solidFill>
                  <a:srgbClr val="000000"/>
                </a:solidFill>
                <a:latin typeface="American Typewriter"/>
                <a:ea typeface="American Typewriter"/>
                <a:cs typeface="American Typewriter"/>
                <a:sym typeface="American Typewriter"/>
              </a:defRPr>
            </a:pPr>
          </a:p>
          <a:p>
            <a:pPr lvl="1" algn="l" defTabSz="457200">
              <a:defRPr sz="4500">
                <a:solidFill>
                  <a:srgbClr val="000000"/>
                </a:solidFill>
                <a:latin typeface="American Typewriter"/>
                <a:ea typeface="American Typewriter"/>
                <a:cs typeface="American Typewriter"/>
                <a:sym typeface="American Typewriter"/>
              </a:defRPr>
            </a:pPr>
          </a:p>
          <a:p>
            <a:pPr lvl="1"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Ogni utente che registra i propri dati all’interno dell’applicazione può visualizzarli in una view di riepilogo. </a:t>
            </a:r>
          </a:p>
          <a:p>
            <a:pPr algn="l" defTabSz="457200">
              <a:defRPr sz="4500">
                <a:solidFill>
                  <a:srgbClr val="000000"/>
                </a:solidFill>
                <a:latin typeface="American Typewriter"/>
                <a:ea typeface="American Typewriter"/>
                <a:cs typeface="American Typewriter"/>
                <a:sym typeface="American Typewriter"/>
              </a:defRPr>
            </a:pPr>
            <a:r>
              <a:t>Ciò aiuta gli utenti a comprendere come le loro informazioni personali sensibili vengono elaborate e conservate.</a:t>
            </a:r>
          </a:p>
        </p:txBody>
      </p:sp>
      <p:sp>
        <p:nvSpPr>
          <p:cNvPr id="816" name="Rettangolo arrotondato"/>
          <p:cNvSpPr/>
          <p:nvPr/>
        </p:nvSpPr>
        <p:spPr>
          <a:xfrm>
            <a:off x="283613" y="7714059"/>
            <a:ext cx="23818058" cy="1737123"/>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17" name="AC-3 (14) : fornire meccanismi per permettere agli utenti l’accesso alle loro informazioni personali identificabili conservate dal sistema."/>
          <p:cNvSpPr txBox="1"/>
          <p:nvPr/>
        </p:nvSpPr>
        <p:spPr>
          <a:xfrm>
            <a:off x="282329" y="7871420"/>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AC-3 (14) : fornire meccanismi per permettere agli utenti l’accesso alle loro informazioni personali identificabili conservate dal sistema.</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1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20" name="AC-4 : INFORMATION FLOW ENFORCEMENT"/>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AC-4 : INFORMATION FLOW ENFORCEMENT</a:t>
            </a:r>
          </a:p>
        </p:txBody>
      </p:sp>
      <p:pic>
        <p:nvPicPr>
          <p:cNvPr id="82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23" name="Rettangolo arrotondato"/>
          <p:cNvSpPr/>
          <p:nvPr/>
        </p:nvSpPr>
        <p:spPr>
          <a:xfrm>
            <a:off x="282971" y="3195339"/>
            <a:ext cx="23818058" cy="1859162"/>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24" name="Applicazione di autorizzazioni per il controllo del flusso di informazioni all’interno del sistema e dei sistemi collegati."/>
          <p:cNvSpPr txBox="1"/>
          <p:nvPr/>
        </p:nvSpPr>
        <p:spPr>
          <a:xfrm>
            <a:off x="951707" y="3413720"/>
            <a:ext cx="2248058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Applicazione di autorizzazioni per il controllo del flusso di informazioni all’interno del sistema e dei sistemi collegati.</a:t>
            </a:r>
          </a:p>
        </p:txBody>
      </p:sp>
      <p:sp>
        <p:nvSpPr>
          <p:cNvPr id="825" name="Sono stati implementati meccanismi di controllo del flusso di informazioni all’interno del sistema e dei sottosistemi connessi tramite il controllo delle sessioni degli utenti ."/>
          <p:cNvSpPr txBox="1"/>
          <p:nvPr/>
        </p:nvSpPr>
        <p:spPr>
          <a:xfrm>
            <a:off x="819897" y="7438969"/>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4500">
                <a:solidFill>
                  <a:srgbClr val="000000"/>
                </a:solidFill>
                <a:latin typeface="American Typewriter"/>
                <a:ea typeface="American Typewriter"/>
                <a:cs typeface="American Typewriter"/>
                <a:sym typeface="American Typewriter"/>
              </a:defRPr>
            </a:lvl1pPr>
          </a:lstStyle>
          <a:p>
            <a:pPr/>
            <a:r>
              <a:t>Sono stati implementati meccanismi di controllo del flusso di informazioni all’interno del sistema e dei sottosistemi connessi tramite il controllo delle sessioni degli utenti .</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2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28" name="AC-4 :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AC-4 : CONTROL ENHANCEMENTS</a:t>
            </a:r>
          </a:p>
        </p:txBody>
      </p:sp>
      <p:pic>
        <p:nvPicPr>
          <p:cNvPr id="82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31" name="Rettangolo arrotondato"/>
          <p:cNvSpPr/>
          <p:nvPr/>
        </p:nvSpPr>
        <p:spPr>
          <a:xfrm>
            <a:off x="282971" y="2253059"/>
            <a:ext cx="23818058" cy="1737123"/>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32" name="AC-4 (17) : identificare univocamente e autenticare sorgente e destinazione di ogni trasferimento di informazioni."/>
          <p:cNvSpPr txBox="1"/>
          <p:nvPr/>
        </p:nvSpPr>
        <p:spPr>
          <a:xfrm>
            <a:off x="281687" y="2410420"/>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AC-4 (17) : identificare univocamente e autenticare sorgente e destinazione di ogni trasferimento di informazioni.</a:t>
            </a:r>
          </a:p>
        </p:txBody>
      </p:sp>
      <p:sp>
        <p:nvSpPr>
          <p:cNvPr id="833" name="Il processo di sign-up e sign-in previsto dall’applicazione permette di identificare univocamente l’utente che instaura una comunicazione con il server la quale comporta un trasferimento di informazioni.…"/>
          <p:cNvSpPr txBox="1"/>
          <p:nvPr/>
        </p:nvSpPr>
        <p:spPr>
          <a:xfrm>
            <a:off x="642097" y="4019123"/>
            <a:ext cx="23099806" cy="971854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algn="l" defTabSz="457200">
              <a:defRPr sz="4500">
                <a:solidFill>
                  <a:srgbClr val="000000"/>
                </a:solidFill>
                <a:latin typeface="American Typewriter"/>
                <a:ea typeface="American Typewriter"/>
                <a:cs typeface="American Typewriter"/>
                <a:sym typeface="American Typewriter"/>
              </a:defRPr>
            </a:pPr>
            <a:r>
              <a:t>Il processo di sign-up e sign-in previsto dall’applicazione permette di identificare univocamente l’utente che instaura una comunicazione con il server la quale comporta un trasferimento di informazioni. </a:t>
            </a:r>
          </a:p>
          <a:p>
            <a:pPr lvl="1" algn="l" defTabSz="457200">
              <a:defRPr sz="4500">
                <a:solidFill>
                  <a:srgbClr val="000000"/>
                </a:solidFill>
                <a:latin typeface="American Typewriter"/>
                <a:ea typeface="American Typewriter"/>
                <a:cs typeface="American Typewriter"/>
                <a:sym typeface="American Typewriter"/>
              </a:defRPr>
            </a:pPr>
            <a:r>
              <a:t>Le comunicazioni tra un utente e il server dell’applicazione possono essere monitorate dalla sezione “Sessioni” della console admin di Keycloak.</a:t>
            </a:r>
          </a:p>
          <a:p>
            <a:pPr lvl="1" algn="l" defTabSz="457200">
              <a:defRPr sz="4500">
                <a:solidFill>
                  <a:srgbClr val="000000"/>
                </a:solidFill>
                <a:latin typeface="American Typewriter"/>
                <a:ea typeface="American Typewriter"/>
                <a:cs typeface="American Typewriter"/>
                <a:sym typeface="American Typewriter"/>
              </a:defRPr>
            </a:pPr>
          </a:p>
          <a:p>
            <a:pPr lvl="1" algn="l" defTabSz="457200">
              <a:defRPr sz="4500">
                <a:solidFill>
                  <a:srgbClr val="000000"/>
                </a:solidFill>
                <a:latin typeface="American Typewriter"/>
                <a:ea typeface="American Typewriter"/>
                <a:cs typeface="American Typewriter"/>
                <a:sym typeface="American Typewriter"/>
              </a:defRPr>
            </a:pPr>
          </a:p>
          <a:p>
            <a:pPr lvl="1" algn="l" defTabSz="457200">
              <a:defRPr sz="4500">
                <a:solidFill>
                  <a:srgbClr val="000000"/>
                </a:solidFill>
                <a:latin typeface="American Typewriter"/>
                <a:ea typeface="American Typewriter"/>
                <a:cs typeface="American Typewriter"/>
                <a:sym typeface="American Typewriter"/>
              </a:defRPr>
            </a:pPr>
          </a:p>
          <a:p>
            <a:pPr lvl="1" algn="l" defTabSz="457200">
              <a:defRPr sz="4500">
                <a:solidFill>
                  <a:srgbClr val="000000"/>
                </a:solidFill>
                <a:latin typeface="American Typewriter"/>
                <a:ea typeface="American Typewriter"/>
                <a:cs typeface="American Typewriter"/>
                <a:sym typeface="American Typewriter"/>
              </a:defRPr>
            </a:pPr>
          </a:p>
          <a:p>
            <a:pPr lvl="1" algn="l" defTabSz="457200">
              <a:defRPr sz="4500">
                <a:solidFill>
                  <a:srgbClr val="000000"/>
                </a:solidFill>
                <a:latin typeface="American Typewriter"/>
                <a:ea typeface="American Typewriter"/>
                <a:cs typeface="American Typewriter"/>
                <a:sym typeface="American Typewriter"/>
              </a:defRPr>
            </a:pPr>
            <a:r>
              <a:t>All’interno dell’applicazione i dati in input vengono controllati al fine di rispettare dei vincoli imposti per la loro corretta memorizzazione. (i.e., Un parser java trasforma le date in un formato compatibile con SQL). Queste validazioni preventive vengono applicate al fine di evitare potenziali exploit alle vulnerabilità che si possono presentare in una web-app.</a:t>
            </a:r>
          </a:p>
        </p:txBody>
      </p:sp>
      <p:sp>
        <p:nvSpPr>
          <p:cNvPr id="834" name="Rettangolo arrotondato"/>
          <p:cNvSpPr/>
          <p:nvPr/>
        </p:nvSpPr>
        <p:spPr>
          <a:xfrm>
            <a:off x="283613" y="7599759"/>
            <a:ext cx="23818058" cy="2082801"/>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35" name="AC-4 (24) : il trasferimento di informazioni tra diversi domini di sicurezza comporta un analisi preventiva dei dati in ingresso al fine di rigenerare i dati in un formato normalizzato interno coerente con le specifiche previste."/>
          <p:cNvSpPr txBox="1"/>
          <p:nvPr/>
        </p:nvSpPr>
        <p:spPr>
          <a:xfrm>
            <a:off x="281687" y="7599759"/>
            <a:ext cx="2309980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AC-4 (24) : il trasferimento di informazioni tra diversi domini di sicurezza comporta un analisi preventiva dei dati in ingresso al fine di rigenerare i dati in un formato normalizzato interno coerente con le specifiche previste.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3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38" name="AC-5 : SEPARATION OF DUTIES"/>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AC-5 : SEPARATION OF DUTIES</a:t>
            </a:r>
          </a:p>
        </p:txBody>
      </p:sp>
      <p:pic>
        <p:nvPicPr>
          <p:cNvPr id="83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41" name="Rettangolo arrotondato"/>
          <p:cNvSpPr/>
          <p:nvPr/>
        </p:nvSpPr>
        <p:spPr>
          <a:xfrm>
            <a:off x="282971" y="3247546"/>
            <a:ext cx="23818058" cy="1859162"/>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42" name="L'organizzazione definisce le autorizzazioni di accesso alle funzionalità del sistema attraverso separazione dei compiti tra diversi utenti o ruoli."/>
          <p:cNvSpPr txBox="1"/>
          <p:nvPr/>
        </p:nvSpPr>
        <p:spPr>
          <a:xfrm>
            <a:off x="951707" y="3440527"/>
            <a:ext cx="22480587"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500">
                <a:solidFill>
                  <a:srgbClr val="000000"/>
                </a:solidFill>
                <a:latin typeface="American Typewriter"/>
                <a:ea typeface="American Typewriter"/>
                <a:cs typeface="American Typewriter"/>
                <a:sym typeface="American Typewriter"/>
              </a:defRPr>
            </a:pPr>
            <a:r>
              <a:t>L'organizzazione definisce le autorizzazioni di accesso alle funzionalità del sistema attraverso </a:t>
            </a:r>
            <a:r>
              <a:rPr b="1"/>
              <a:t>separazione dei compiti tra diversi utenti o ruoli.</a:t>
            </a:r>
          </a:p>
        </p:txBody>
      </p:sp>
      <p:sp>
        <p:nvSpPr>
          <p:cNvPr id="843" name="Gli utenti all’interno dell’applicazione possono assumere due tipi di ruoli: Cliente e Gestore.…"/>
          <p:cNvSpPr txBox="1"/>
          <p:nvPr/>
        </p:nvSpPr>
        <p:spPr>
          <a:xfrm>
            <a:off x="819897" y="6091111"/>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Gli utenti all’interno dell’applicazione possono assumere due tipi di ruoli: Cliente e Gestore. </a:t>
            </a:r>
          </a:p>
          <a:p>
            <a:pPr algn="l" defTabSz="457200">
              <a:defRPr sz="4500">
                <a:solidFill>
                  <a:srgbClr val="000000"/>
                </a:solidFill>
                <a:latin typeface="American Typewriter"/>
                <a:ea typeface="American Typewriter"/>
                <a:cs typeface="American Typewriter"/>
                <a:sym typeface="American Typewriter"/>
              </a:defRPr>
            </a:pPr>
            <a:r>
              <a:t>L’insieme delle funzionalità del sistema e delle risorse a disposizione risulta disgiunto, infatti un cliente può accedere alla sezione “dashcliente” effettuando una prenotazione, o semplicemente visualizzando il proprio storico.</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r>
              <a:t>L’utente di tipo Gestore invece, accedendo alla sezione “dashgestore” può creare un parco auto, inserire all’interno di quest’ultimo un nuovo autoveicolo o visualizzare le prenotazioni relative a uno dei propri parchi auto. </a:t>
            </a:r>
          </a:p>
          <a:p>
            <a:pPr algn="l" defTabSz="457200">
              <a:defRPr sz="4500">
                <a:solidFill>
                  <a:srgbClr val="000000"/>
                </a:solidFill>
                <a:latin typeface="American Typewriter"/>
                <a:ea typeface="American Typewriter"/>
                <a:cs typeface="American Typewriter"/>
                <a:sym typeface="American Typewriter"/>
              </a:defRPr>
            </a:pPr>
            <a:r>
              <a:t>A rafforzare la separazione dei ruoli sovvengono i controlli di tipo AC-3.</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1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212" name="Architettura"/>
          <p:cNvSpPr txBox="1"/>
          <p:nvPr>
            <p:ph type="title"/>
          </p:nvPr>
        </p:nvSpPr>
        <p:spPr>
          <a:xfrm>
            <a:off x="7302500" y="-1979865"/>
            <a:ext cx="9779000" cy="5882273"/>
          </a:xfrm>
          <a:prstGeom prst="rect">
            <a:avLst/>
          </a:prstGeom>
        </p:spPr>
        <p:txBody>
          <a:bodyPr anchor="ctr"/>
          <a:lstStyle>
            <a:lvl1pPr algn="ctr">
              <a:defRPr>
                <a:solidFill>
                  <a:schemeClr val="accent5">
                    <a:lumOff val="-29866"/>
                  </a:schemeClr>
                </a:solidFill>
              </a:defRPr>
            </a:lvl1pPr>
          </a:lstStyle>
          <a:p>
            <a:pPr/>
            <a:r>
              <a:t>Architettura</a:t>
            </a:r>
          </a:p>
        </p:txBody>
      </p:sp>
      <p:pic>
        <p:nvPicPr>
          <p:cNvPr id="21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215" name="L’idea di base è realizzare l’applicazione come un’architettura a microservizi, inseriti in container e messi in esecuzione in un Docker Compose in modo da avere i vari microservizi connessi alla stessa subnet.  (Si potrebbe trasferire la rete di Docker "/>
          <p:cNvSpPr txBox="1"/>
          <p:nvPr>
            <p:ph type="body" sz="half" idx="1"/>
          </p:nvPr>
        </p:nvSpPr>
        <p:spPr>
          <a:xfrm>
            <a:off x="762000" y="5964234"/>
            <a:ext cx="22860000" cy="4994157"/>
          </a:xfrm>
          <a:prstGeom prst="rect">
            <a:avLst/>
          </a:prstGeom>
        </p:spPr>
        <p:txBody>
          <a:bodyPr lIns="45719" tIns="45719" rIns="45719" bIns="45719"/>
          <a:lstStyle/>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r>
              <a:t>L’idea di base è realizzare l’applicazione come un’</a:t>
            </a:r>
            <a:r>
              <a:rPr b="1">
                <a:latin typeface="Avenir Next LT Pro"/>
                <a:ea typeface="Avenir Next LT Pro"/>
                <a:cs typeface="Avenir Next LT Pro"/>
                <a:sym typeface="Avenir Next LT Pro"/>
              </a:rPr>
              <a:t>architettura a microservizi</a:t>
            </a:r>
            <a:r>
              <a:t>, inseriti in container e messi in esecuzione in un Docker Compose in modo da avere i vari microservizi connessi alla stessa subnet. </a:t>
            </a:r>
            <a:br/>
            <a:r>
              <a:t>(Si potrebbe trasferire la rete di Docker su cloud in fase di produzione)</a:t>
            </a:r>
          </a:p>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br/>
          </a:p>
          <a:p>
            <a:pPr defTabSz="914400">
              <a:lnSpc>
                <a:spcPct val="94500"/>
              </a:lnSpc>
              <a:spcBef>
                <a:spcPts val="900"/>
              </a:spcBef>
              <a:buClr>
                <a:srgbClr val="3BB684"/>
              </a:buClr>
              <a:buFont typeface="Helvetica"/>
              <a:defRPr b="0" sz="4500">
                <a:latin typeface="American Typewriter"/>
                <a:ea typeface="American Typewriter"/>
                <a:cs typeface="American Typewriter"/>
                <a:sym typeface="American Typewriter"/>
              </a:defRPr>
            </a:pPr>
            <a:endParaRPr sz="2400"/>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45"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46" name="AC-6 : LEAST PRIVILEGE"/>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AC-6 : LEAST PRIVILEGE</a:t>
            </a:r>
          </a:p>
        </p:txBody>
      </p:sp>
      <p:pic>
        <p:nvPicPr>
          <p:cNvPr id="847"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49" name="Rettangolo arrotondato"/>
          <p:cNvSpPr/>
          <p:nvPr/>
        </p:nvSpPr>
        <p:spPr>
          <a:xfrm>
            <a:off x="282971" y="3195339"/>
            <a:ext cx="23818058" cy="1859162"/>
          </a:xfrm>
          <a:prstGeom prst="roundRect">
            <a:avLst>
              <a:gd name="adj" fmla="val 50000"/>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50" name="Adottare il principio del privilegio minimo, concedendo agli utenti solo le azioni necessarie per portare a termine il loro compiti"/>
          <p:cNvSpPr txBox="1"/>
          <p:nvPr/>
        </p:nvSpPr>
        <p:spPr>
          <a:xfrm>
            <a:off x="951707" y="3413720"/>
            <a:ext cx="2248058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Adottare il principio del privilegio minimo, concedendo agli utenti solo le azioni necessarie per portare a termine il loro compiti</a:t>
            </a:r>
          </a:p>
        </p:txBody>
      </p:sp>
      <p:sp>
        <p:nvSpPr>
          <p:cNvPr id="851" name="Ogni utente dell’applicazione può svolgere solo le azioni relative al ruolo che gli compete, senza “overlapping” di funzionalità e responsabilità."/>
          <p:cNvSpPr txBox="1"/>
          <p:nvPr/>
        </p:nvSpPr>
        <p:spPr>
          <a:xfrm>
            <a:off x="819897" y="7438969"/>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4500">
                <a:solidFill>
                  <a:srgbClr val="000000"/>
                </a:solidFill>
                <a:latin typeface="American Typewriter"/>
                <a:ea typeface="American Typewriter"/>
                <a:cs typeface="American Typewriter"/>
                <a:sym typeface="American Typewriter"/>
              </a:defRPr>
            </a:lvl1pPr>
          </a:lstStyle>
          <a:p>
            <a:pPr/>
            <a:r>
              <a:t>Ogni utente dell’applicazione può svolgere solo le azioni relative al ruolo che gli compete, senza “overlapping” di funzionalità e responsabilità.</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5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54" name="AC-6: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AC-6: CONTROL ENHANCEMENTS</a:t>
            </a:r>
          </a:p>
        </p:txBody>
      </p:sp>
      <p:pic>
        <p:nvPicPr>
          <p:cNvPr id="85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57" name="Rettangolo arrotondato"/>
          <p:cNvSpPr/>
          <p:nvPr/>
        </p:nvSpPr>
        <p:spPr>
          <a:xfrm>
            <a:off x="282971" y="2380059"/>
            <a:ext cx="23818058" cy="1737123"/>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58" name="AC-6 (1) : autorizzare l’accesso alle funzioni di sicurezza e ai dati relativi alla sicurezza."/>
          <p:cNvSpPr txBox="1"/>
          <p:nvPr/>
        </p:nvSpPr>
        <p:spPr>
          <a:xfrm>
            <a:off x="281687" y="2537420"/>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AC-6 (1) : autorizzare l’accesso alle funzioni di sicurezza e ai dati relativi alla sicurezza.</a:t>
            </a:r>
          </a:p>
        </p:txBody>
      </p:sp>
      <p:sp>
        <p:nvSpPr>
          <p:cNvPr id="859" name="Le informazioni e le funzionalità relative alla sicurezza come la gestione delle policy, dei privilegi, dei permessi e la creazione di account di sistema sono accessibili, previa autenticazione, solo all’amministratore di sistema tramite Keycloak e agli "/>
          <p:cNvSpPr txBox="1"/>
          <p:nvPr/>
        </p:nvSpPr>
        <p:spPr>
          <a:xfrm>
            <a:off x="642097" y="4238079"/>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algn="l" defTabSz="457200">
              <a:defRPr sz="4500">
                <a:solidFill>
                  <a:srgbClr val="000000"/>
                </a:solidFill>
                <a:latin typeface="American Typewriter"/>
                <a:ea typeface="American Typewriter"/>
                <a:cs typeface="American Typewriter"/>
                <a:sym typeface="American Typewriter"/>
              </a:defRPr>
            </a:pPr>
            <a:r>
              <a:t>Le informazioni e le funzionalità relative alla sicurezza come la gestione delle policy, dei privilegi, dei permessi e la creazione di account di sistema sono accessibili, previa autenticazione, solo all’amministratore di sistema tramite Keycloak e agli sviluppatori.</a:t>
            </a:r>
          </a:p>
          <a:p>
            <a:pPr lvl="1" algn="l" defTabSz="457200">
              <a:defRPr sz="4500">
                <a:solidFill>
                  <a:srgbClr val="000000"/>
                </a:solidFill>
                <a:latin typeface="American Typewriter"/>
                <a:ea typeface="American Typewriter"/>
                <a:cs typeface="American Typewriter"/>
                <a:sym typeface="American Typewriter"/>
              </a:defRPr>
            </a:pPr>
          </a:p>
          <a:p>
            <a:pPr lvl="1" algn="l" defTabSz="457200">
              <a:defRPr sz="4500">
                <a:solidFill>
                  <a:srgbClr val="000000"/>
                </a:solidFill>
                <a:latin typeface="American Typewriter"/>
                <a:ea typeface="American Typewriter"/>
                <a:cs typeface="American Typewriter"/>
                <a:sym typeface="American Typewriter"/>
              </a:defRPr>
            </a:pPr>
          </a:p>
          <a:p>
            <a:pPr lvl="1" algn="l" defTabSz="457200">
              <a:defRPr sz="4500">
                <a:solidFill>
                  <a:srgbClr val="000000"/>
                </a:solidFill>
                <a:latin typeface="American Typewriter"/>
                <a:ea typeface="American Typewriter"/>
                <a:cs typeface="American Typewriter"/>
                <a:sym typeface="American Typewriter"/>
              </a:defRPr>
            </a:pPr>
          </a:p>
          <a:p>
            <a:pPr lvl="1" algn="l" defTabSz="457200">
              <a:defRPr sz="4500">
                <a:solidFill>
                  <a:srgbClr val="000000"/>
                </a:solidFill>
                <a:latin typeface="American Typewriter"/>
                <a:ea typeface="American Typewriter"/>
                <a:cs typeface="American Typewriter"/>
                <a:sym typeface="American Typewriter"/>
              </a:defRPr>
            </a:pPr>
            <a:r>
              <a:t>Soltanto l’amministratore di sistema ha privilegi sugli altri utenti, ma, in ogni caso, nemmeno quest’ultimo può modificare/eliminare informazioni di altri utenti quali prenotazioni, parchi auto o veicoli. Ogni utente gestisce di per sé i dati ottenuti dalle interazioni con il sistema che sono “incapsulati” nel contesto dell’utente stesso. L’unico che ha accesso alle informazioni di tutti gli utenti e il DBAdmin che può accedere alle tabelle per visualizzare e modificare all’occorrenza i dati, ma comunque non può risalire al contesto dell’utente.</a:t>
            </a:r>
          </a:p>
        </p:txBody>
      </p:sp>
      <p:sp>
        <p:nvSpPr>
          <p:cNvPr id="860" name="Rettangolo arrotondato"/>
          <p:cNvSpPr/>
          <p:nvPr/>
        </p:nvSpPr>
        <p:spPr>
          <a:xfrm>
            <a:off x="283613" y="7035368"/>
            <a:ext cx="23818058" cy="1737123"/>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61" name="AC-6 (5) : limitare l’utilizzo di account privilegiati soltanto al personale autorizzato"/>
          <p:cNvSpPr txBox="1"/>
          <p:nvPr/>
        </p:nvSpPr>
        <p:spPr>
          <a:xfrm>
            <a:off x="282329" y="7192729"/>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AC-6 (5) : limitare l’utilizzo di account privilegiati soltanto al personale autorizzato</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63"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64" name="AC-6: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AC-6: CONTROL ENHANCEMENTS</a:t>
            </a:r>
          </a:p>
        </p:txBody>
      </p:sp>
      <p:pic>
        <p:nvPicPr>
          <p:cNvPr id="865"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67" name="Rettangolo arrotondato"/>
          <p:cNvSpPr/>
          <p:nvPr/>
        </p:nvSpPr>
        <p:spPr>
          <a:xfrm>
            <a:off x="283292" y="2509034"/>
            <a:ext cx="23818058" cy="2082801"/>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68" name="AC-6 (6) : Revisionare periodicamente i privilegi assegnati a ruoli o utenti al fine di validare la necessità di tali privilegi e , se necessario, modificarli al fine di adattarli alle esigenze."/>
          <p:cNvSpPr txBox="1"/>
          <p:nvPr/>
        </p:nvSpPr>
        <p:spPr>
          <a:xfrm>
            <a:off x="282650" y="2509034"/>
            <a:ext cx="23099807"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AC-6 (6) : Revisionare periodicamente i privilegi assegnati a ruoli o utenti al fine di validare la necessità di tali privilegi e , se necessario, modificarli al fine di adattarli alle esigenze.</a:t>
            </a:r>
          </a:p>
        </p:txBody>
      </p:sp>
      <p:sp>
        <p:nvSpPr>
          <p:cNvPr id="869" name="Tramite l’inserimento del software Keycloak quest’operazione è resa molto semplice all’owner del sistema che in ogni momento, e quindi anche periodicamente con una certa cadenza, può ridefinire i ruoli e i privilegi assegnati agli utenti e al personale. "/>
          <p:cNvSpPr txBox="1"/>
          <p:nvPr/>
        </p:nvSpPr>
        <p:spPr>
          <a:xfrm>
            <a:off x="642097" y="5271036"/>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Tramite l’inserimento del software Keycloak quest’operazione è resa molto semplice all’owner del sistema che in ogni momento, e quindi anche periodicamente con una certa cadenza, può ridefinire i ruoli e i privilegi assegnati agli utenti e al personale. In particolare:</a:t>
            </a:r>
          </a:p>
          <a:p>
            <a:pPr algn="l" defTabSz="457200">
              <a:defRPr sz="4500">
                <a:solidFill>
                  <a:srgbClr val="000000"/>
                </a:solidFill>
                <a:latin typeface="American Typewriter"/>
                <a:ea typeface="American Typewriter"/>
                <a:cs typeface="American Typewriter"/>
                <a:sym typeface="American Typewriter"/>
              </a:defRPr>
            </a:pPr>
          </a:p>
          <a:p>
            <a:pPr lvl="1" marL="9144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i ruoli e i privilegi amministrativi sugli utenti possono essere ridefiniti dalla dashboard dell’admin del Realms di Keycloak.</a:t>
            </a:r>
          </a:p>
          <a:p>
            <a:pPr algn="l" defTabSz="457200">
              <a:defRPr sz="4500">
                <a:solidFill>
                  <a:srgbClr val="000000"/>
                </a:solidFill>
                <a:latin typeface="American Typewriter"/>
                <a:ea typeface="American Typewriter"/>
                <a:cs typeface="American Typewriter"/>
                <a:sym typeface="American Typewriter"/>
              </a:defRPr>
            </a:pPr>
          </a:p>
          <a:p>
            <a:pPr lvl="1" marL="914400" indent="-317500" algn="l" defTabSz="457200">
              <a:buSzPct val="100000"/>
              <a:buFont typeface="Times Roman"/>
              <a:buChar char="◦"/>
              <a:defRPr sz="4500">
                <a:solidFill>
                  <a:srgbClr val="000000"/>
                </a:solidFill>
                <a:latin typeface="American Typewriter"/>
                <a:ea typeface="American Typewriter"/>
                <a:cs typeface="American Typewriter"/>
                <a:sym typeface="American Typewriter"/>
              </a:defRPr>
            </a:pPr>
            <a:r>
              <a:t>i path, e quindi le funzioni permesse, per i vari utenti possono essere ridefiniti dal file web.xml di tomcat.</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7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72" name="AC-6: CONTROL ENHANCEMENTS"/>
          <p:cNvSpPr txBox="1"/>
          <p:nvPr>
            <p:ph type="title"/>
          </p:nvPr>
        </p:nvSpPr>
        <p:spPr>
          <a:xfrm>
            <a:off x="1581256" y="-1979865"/>
            <a:ext cx="21221488" cy="5882273"/>
          </a:xfrm>
          <a:prstGeom prst="rect">
            <a:avLst/>
          </a:prstGeom>
        </p:spPr>
        <p:txBody>
          <a:bodyPr anchor="ctr"/>
          <a:lstStyle>
            <a:lvl1pPr algn="ctr">
              <a:defRPr>
                <a:solidFill>
                  <a:schemeClr val="accent5">
                    <a:lumOff val="-29866"/>
                  </a:schemeClr>
                </a:solidFill>
              </a:defRPr>
            </a:lvl1pPr>
          </a:lstStyle>
          <a:p>
            <a:pPr/>
            <a:r>
              <a:t>AC-6: CONTROL ENHANCEMENTS</a:t>
            </a:r>
          </a:p>
        </p:txBody>
      </p:sp>
      <p:pic>
        <p:nvPicPr>
          <p:cNvPr id="87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75" name="Rettangolo arrotondato"/>
          <p:cNvSpPr/>
          <p:nvPr/>
        </p:nvSpPr>
        <p:spPr>
          <a:xfrm>
            <a:off x="283292" y="3652034"/>
            <a:ext cx="23818058" cy="1752601"/>
          </a:xfrm>
          <a:prstGeom prst="roundRect">
            <a:avLst>
              <a:gd name="adj" fmla="val 50000"/>
            </a:avLst>
          </a:prstGeom>
          <a:solidFill>
            <a:schemeClr val="accent3">
              <a:alpha val="4987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76" name="AC-6 (10) : vietare l’esecuzione di funzioni privilegiate ad utenti non privilegiati"/>
          <p:cNvSpPr txBox="1"/>
          <p:nvPr/>
        </p:nvSpPr>
        <p:spPr>
          <a:xfrm>
            <a:off x="282650" y="3817134"/>
            <a:ext cx="23099807" cy="142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lgn="l" defTabSz="457200">
              <a:defRPr sz="4500">
                <a:solidFill>
                  <a:srgbClr val="000000"/>
                </a:solidFill>
                <a:latin typeface="American Typewriter"/>
                <a:ea typeface="American Typewriter"/>
                <a:cs typeface="American Typewriter"/>
                <a:sym typeface="American Typewriter"/>
              </a:defRPr>
            </a:pPr>
            <a:r>
              <a:t>AC-6 (10) : vietare l’esecuzione di funzioni privilegiate ad utenti non privilegiati</a:t>
            </a:r>
          </a:p>
        </p:txBody>
      </p:sp>
      <p:sp>
        <p:nvSpPr>
          <p:cNvPr id="877" name="Soltanto gli utenti di tipo gestore possono creare parchi auto e inserire veicoli all’interno di essi tramite la dashgestore, motivo per cui verrà restituito un messaggio di errore 403 all’utente che senza ruolo adeguato prova l’accesso a queste funziona"/>
          <p:cNvSpPr txBox="1"/>
          <p:nvPr/>
        </p:nvSpPr>
        <p:spPr>
          <a:xfrm>
            <a:off x="642097" y="7176036"/>
            <a:ext cx="23099806" cy="934217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spcBef>
                <a:spcPts val="1200"/>
              </a:spcBef>
              <a:defRPr sz="4500">
                <a:solidFill>
                  <a:srgbClr val="000000"/>
                </a:solidFill>
                <a:latin typeface="American Typewriter"/>
                <a:ea typeface="American Typewriter"/>
                <a:cs typeface="American Typewriter"/>
                <a:sym typeface="American Typewriter"/>
              </a:defRPr>
            </a:pPr>
            <a:r>
              <a:t>Soltanto gli utenti di tipo gestore possono creare parchi auto e inserire veicoli all’interno di essi tramite la dashgestore, motivo per cui verrà restituito un messaggio di errore 403 all’utente che senza ruolo adeguato prova l’accesso a queste funzionalità.</a:t>
            </a:r>
            <a:br/>
            <a:r>
              <a:t>(N.B AC-3 Enforcement degli accessi rafforza questo enhancement)</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79"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80" name="AC-7 : UNSUCCESSFUL LOGON ATTEMPTS"/>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AC-7 : UNSUCCESSFUL LOGON ATTEMPTS</a:t>
            </a:r>
          </a:p>
        </p:txBody>
      </p:sp>
      <p:pic>
        <p:nvPicPr>
          <p:cNvPr id="881"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83" name="Rettangolo arrotondato"/>
          <p:cNvSpPr/>
          <p:nvPr/>
        </p:nvSpPr>
        <p:spPr>
          <a:xfrm>
            <a:off x="282971" y="2579958"/>
            <a:ext cx="23818058" cy="3633099"/>
          </a:xfrm>
          <a:prstGeom prst="roundRect">
            <a:avLst>
              <a:gd name="adj" fmla="val 46141"/>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84" name="Rafforza il limite di tentativi di accesso non validi consecutivi da parte di un utente durante un frangente di tempo definito dall’organizzazione. Automaticamente blocca l’account per un determinato intervallo di tempo prestabilito o finché non viene sb"/>
          <p:cNvSpPr txBox="1"/>
          <p:nvPr/>
        </p:nvSpPr>
        <p:spPr>
          <a:xfrm>
            <a:off x="951707" y="3024907"/>
            <a:ext cx="22480587" cy="274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Rafforza il limite di tentativi di accesso non validi consecutivi da parte di un utente durante un frangente di tempo definito dall’organizzazione. Automaticamente blocca l’account per un determinato intervallo di tempo prestabilito o finché non viene sbloccato dall’amministratore.</a:t>
            </a:r>
          </a:p>
        </p:txBody>
      </p:sp>
      <p:sp>
        <p:nvSpPr>
          <p:cNvPr id="885" name="Keycloak permette la gestione e la configurazione in maniera semplice di una serie di parametri che forniscono una maggiore sicurezza agli utenti registrati al sistema contro attacchi a Dizionario o Brute force.…"/>
          <p:cNvSpPr txBox="1"/>
          <p:nvPr/>
        </p:nvSpPr>
        <p:spPr>
          <a:xfrm>
            <a:off x="819897" y="6963182"/>
            <a:ext cx="22744206" cy="86917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Keycloak permette la gestione e la configurazione in maniera semplice di una serie di parametri che forniscono una maggiore sicurezza agli utenti registrati al sistema contro attacchi a Dizionario o Brute force. </a:t>
            </a:r>
          </a:p>
          <a:p>
            <a:pPr algn="l" defTabSz="457200">
              <a:defRPr sz="4500">
                <a:solidFill>
                  <a:srgbClr val="000000"/>
                </a:solidFill>
                <a:latin typeface="American Typewriter"/>
                <a:ea typeface="American Typewriter"/>
                <a:cs typeface="American Typewriter"/>
                <a:sym typeface="American Typewriter"/>
              </a:defRPr>
            </a:pPr>
            <a:r>
              <a:t>Infatti è possibile configurare il software affinché identifichi tentativi di accesso ravvicinati falliti e disabiliti gli account interessati nell’insicurezza di un presunto attacco. L’applicazione è stata settata per bloccare temporaneamente l’account dopo 5 tentativi falliti consecutivi. </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87"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88" name="AC-7 : UNSUCCESSFUL LOGON ATTEMPTS"/>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AC-7 : UNSUCCESSFUL LOGON ATTEMPTS</a:t>
            </a:r>
          </a:p>
        </p:txBody>
      </p:sp>
      <p:pic>
        <p:nvPicPr>
          <p:cNvPr id="889"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91" name="I tentativi consecutivi effettuati si resetteranno ogni 5 ore.…"/>
          <p:cNvSpPr txBox="1"/>
          <p:nvPr/>
        </p:nvSpPr>
        <p:spPr>
          <a:xfrm>
            <a:off x="819897" y="2849257"/>
            <a:ext cx="22744206" cy="1132604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I tentativi consecutivi effettuati si resetteranno ogni 5 ore. </a:t>
            </a:r>
          </a:p>
          <a:p>
            <a:pPr algn="l" defTabSz="457200">
              <a:defRPr sz="4500">
                <a:solidFill>
                  <a:srgbClr val="000000"/>
                </a:solidFill>
                <a:latin typeface="American Typewriter"/>
                <a:ea typeface="American Typewriter"/>
                <a:cs typeface="American Typewriter"/>
                <a:sym typeface="American Typewriter"/>
              </a:defRPr>
            </a:pPr>
            <a:r>
              <a:t>Il tempo di blocco è definito in maniera incrementale, ad ogni 5 tentativi di accesso consecutivi falliti l’applicazione bloccherà l’account per 12 ore in più rispetto al tempo dell’ultimo blocco per un massimo di 90 giorni. </a:t>
            </a:r>
          </a:p>
          <a:p>
            <a:pPr algn="l" defTabSz="457200">
              <a:defRPr sz="4500">
                <a:solidFill>
                  <a:srgbClr val="000000"/>
                </a:solidFill>
                <a:latin typeface="American Typewriter"/>
                <a:ea typeface="American Typewriter"/>
                <a:cs typeface="American Typewriter"/>
                <a:sym typeface="American Typewriter"/>
              </a:defRPr>
            </a:pPr>
            <a:r>
              <a:t>Inoltre ad ogni tentativo d’accesso fallito l’utente verrà avvisato tramite email.</a:t>
            </a: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a:p>
            <a:pPr algn="l" defTabSz="457200">
              <a:defRPr sz="4500">
                <a:solidFill>
                  <a:srgbClr val="000000"/>
                </a:solidFill>
                <a:latin typeface="American Typewriter"/>
                <a:ea typeface="American Typewriter"/>
                <a:cs typeface="American Typewriter"/>
                <a:sym typeface="American Typewriter"/>
              </a:defRPr>
            </a:pPr>
          </a:p>
        </p:txBody>
      </p:sp>
      <p:pic>
        <p:nvPicPr>
          <p:cNvPr id="892" name="Immagine" descr="Immagine"/>
          <p:cNvPicPr>
            <a:picLocks noChangeAspect="1"/>
          </p:cNvPicPr>
          <p:nvPr/>
        </p:nvPicPr>
        <p:blipFill>
          <a:blip r:embed="rId4">
            <a:extLst/>
          </a:blip>
          <a:stretch>
            <a:fillRect/>
          </a:stretch>
        </p:blipFill>
        <p:spPr>
          <a:xfrm>
            <a:off x="819897" y="7300166"/>
            <a:ext cx="22744206" cy="4423749"/>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94"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895" name="AC-7 : UNSUCCESSFUL LOGON ATTEMPTS"/>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AC-7 : UNSUCCESSFUL LOGON ATTEMPTS</a:t>
            </a:r>
          </a:p>
        </p:txBody>
      </p:sp>
      <p:pic>
        <p:nvPicPr>
          <p:cNvPr id="896"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898" name="Il tempo di blocco è stato scelto come conseguenza dell’ulteriore requisto di sicurezza: Infatti se avessimo impostato un tempo di blocco minore, un utente malintenzionato avrebbe potuto utilizzare consapevolmente il software per saturare la casella mail"/>
          <p:cNvSpPr txBox="1"/>
          <p:nvPr/>
        </p:nvSpPr>
        <p:spPr>
          <a:xfrm>
            <a:off x="819897" y="2849257"/>
            <a:ext cx="22744206" cy="1132604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4500">
                <a:solidFill>
                  <a:srgbClr val="000000"/>
                </a:solidFill>
                <a:latin typeface="American Typewriter"/>
                <a:ea typeface="American Typewriter"/>
                <a:cs typeface="American Typewriter"/>
                <a:sym typeface="American Typewriter"/>
              </a:defRPr>
            </a:lvl1pPr>
          </a:lstStyle>
          <a:p>
            <a:pPr/>
            <a:r>
              <a:t>Il tempo di blocco è stato scelto come conseguenza dell’ulteriore requisto di sicurezza: Infatti se avessimo impostato un tempo di blocco minore, un utente malintenzionato avrebbe potuto utilizzare consapevolmente il software per saturare la casella mail dell’utente.</a:t>
            </a:r>
          </a:p>
        </p:txBody>
      </p:sp>
      <p:pic>
        <p:nvPicPr>
          <p:cNvPr id="899" name="Immagine" descr="Immagine"/>
          <p:cNvPicPr>
            <a:picLocks noChangeAspect="1"/>
          </p:cNvPicPr>
          <p:nvPr/>
        </p:nvPicPr>
        <p:blipFill>
          <a:blip r:embed="rId4">
            <a:extLst/>
          </a:blip>
          <a:stretch>
            <a:fillRect/>
          </a:stretch>
        </p:blipFill>
        <p:spPr>
          <a:xfrm>
            <a:off x="3909856" y="5771726"/>
            <a:ext cx="16564288" cy="7006694"/>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01"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02" name="AC-7 : UNSUCCESSFUL LOGON ATTEMPTS"/>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AC-7 : UNSUCCESSFUL LOGON ATTEMPTS</a:t>
            </a:r>
          </a:p>
        </p:txBody>
      </p:sp>
      <p:pic>
        <p:nvPicPr>
          <p:cNvPr id="903"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905" name="Inoltre è stata impostata una finestra temporale di 1 secondo come minimo tempo che deve intercorrere tra due tentativi di accesso consecutivi, in quanto al di sotto di questa soglia l’azione non può essere stata intrapresa da un utente umano e quindi di"/>
          <p:cNvSpPr txBox="1"/>
          <p:nvPr/>
        </p:nvSpPr>
        <p:spPr>
          <a:xfrm>
            <a:off x="819897" y="2849257"/>
            <a:ext cx="22744206" cy="1132604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57200">
              <a:defRPr sz="4500">
                <a:solidFill>
                  <a:srgbClr val="000000"/>
                </a:solidFill>
                <a:latin typeface="American Typewriter"/>
                <a:ea typeface="American Typewriter"/>
                <a:cs typeface="American Typewriter"/>
                <a:sym typeface="American Typewriter"/>
              </a:defRPr>
            </a:lvl1pPr>
          </a:lstStyle>
          <a:p>
            <a:pPr/>
            <a:r>
              <a:t>Inoltre è stata impostata una finestra temporale di 1 secondo come minimo tempo che deve intercorrere tra due tentativi di accesso consecutivi, in quanto al di sotto di questa soglia l’azione non può essere stata intrapresa da un utente umano e quindi di conseguenza è un sistema di protezione in più contro un attaccante malintenzionato. Se vengono rilevati due tentativi di accesso nella stessa finestra temporale di 1 secondo allora il sistema bloccherà l’utente per 15 minuti.</a:t>
            </a:r>
          </a:p>
        </p:txBody>
      </p:sp>
      <p:pic>
        <p:nvPicPr>
          <p:cNvPr id="906" name="Immagine" descr="Immagine"/>
          <p:cNvPicPr>
            <a:picLocks noChangeAspect="1"/>
          </p:cNvPicPr>
          <p:nvPr/>
        </p:nvPicPr>
        <p:blipFill>
          <a:blip r:embed="rId4">
            <a:extLst/>
          </a:blip>
          <a:stretch>
            <a:fillRect/>
          </a:stretch>
        </p:blipFill>
        <p:spPr>
          <a:xfrm>
            <a:off x="2408142" y="7373031"/>
            <a:ext cx="12114679" cy="3598060"/>
          </a:xfrm>
          <a:prstGeom prst="rect">
            <a:avLst/>
          </a:prstGeom>
          <a:ln w="12700">
            <a:miter lim="400000"/>
          </a:ln>
        </p:spPr>
      </p:pic>
      <p:pic>
        <p:nvPicPr>
          <p:cNvPr id="907" name="Immagine" descr="Immagine"/>
          <p:cNvPicPr>
            <a:picLocks noChangeAspect="1"/>
          </p:cNvPicPr>
          <p:nvPr/>
        </p:nvPicPr>
        <p:blipFill>
          <a:blip r:embed="rId5">
            <a:extLst/>
          </a:blip>
          <a:stretch>
            <a:fillRect/>
          </a:stretch>
        </p:blipFill>
        <p:spPr>
          <a:xfrm>
            <a:off x="1741723" y="11636056"/>
            <a:ext cx="20900554" cy="1818349"/>
          </a:xfrm>
          <a:prstGeom prst="rect">
            <a:avLst/>
          </a:prstGeom>
          <a:ln w="12700">
            <a:miter lim="400000"/>
          </a:ln>
        </p:spPr>
      </p:pic>
      <p:pic>
        <p:nvPicPr>
          <p:cNvPr id="908" name="Immagine" descr="Immagine"/>
          <p:cNvPicPr>
            <a:picLocks noChangeAspect="1"/>
          </p:cNvPicPr>
          <p:nvPr/>
        </p:nvPicPr>
        <p:blipFill>
          <a:blip r:embed="rId6">
            <a:extLst/>
          </a:blip>
          <a:stretch>
            <a:fillRect/>
          </a:stretch>
        </p:blipFill>
        <p:spPr>
          <a:xfrm>
            <a:off x="14939046" y="7108796"/>
            <a:ext cx="6919366" cy="4276168"/>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10"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11" name="AC-8 : SYSTEM USE NOTIFICATION"/>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AC-8 : SYSTEM USE NOTIFICATION</a:t>
            </a:r>
          </a:p>
        </p:txBody>
      </p:sp>
      <p:pic>
        <p:nvPicPr>
          <p:cNvPr id="912"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sp>
        <p:nvSpPr>
          <p:cNvPr id="914" name="Rettangolo arrotondato"/>
          <p:cNvSpPr/>
          <p:nvPr/>
        </p:nvSpPr>
        <p:spPr>
          <a:xfrm>
            <a:off x="282971" y="2579958"/>
            <a:ext cx="23818058" cy="6384713"/>
          </a:xfrm>
          <a:prstGeom prst="roundRect">
            <a:avLst>
              <a:gd name="adj" fmla="val 26256"/>
            </a:avLst>
          </a:prstGeom>
          <a:solidFill>
            <a:srgbClr val="A62B17">
              <a:alpha val="49876"/>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15" name="Mostrare un messaggio/banner a tutti gli utenti prima che effettuino l’accesso alla piattaforma. Tale messaggio avvisa gli utenti sulla privacy e sulla sicurezza in maniera conforme alle leggi, le direttive, le regole , le politiche , gli standard e le l"/>
          <p:cNvSpPr txBox="1"/>
          <p:nvPr/>
        </p:nvSpPr>
        <p:spPr>
          <a:xfrm>
            <a:off x="951707" y="3079914"/>
            <a:ext cx="22480587" cy="538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Mostrare un messaggio/banner a tutti gli utenti prima che effettuino l’accesso alla piattaforma. Tale messaggio avvisa gli utenti sulla privacy e sulla sicurezza in maniera conforme alle leggi, le direttive, le regole , le politiche , gli standard e le linee guida applicabili. Inoltre bisogna informare l’utente che le sue attività all’interno del sistema saranno monitorate, registrate e soggette a revisione. </a:t>
            </a:r>
          </a:p>
          <a:p>
            <a:pPr marL="833437" indent="-833437" algn="l" defTabSz="457200">
              <a:buSzPct val="100000"/>
              <a:buAutoNum type="alphaLcParenR" startAt="1"/>
              <a:defRPr sz="4500">
                <a:solidFill>
                  <a:srgbClr val="000000"/>
                </a:solidFill>
                <a:latin typeface="American Typewriter"/>
                <a:ea typeface="American Typewriter"/>
                <a:cs typeface="American Typewriter"/>
                <a:sym typeface="American Typewriter"/>
              </a:defRPr>
            </a:pPr>
            <a:r>
              <a:t>Mantenere il messaggio sullo schermo finché l’utente non accetta le condizioni di utilizzo.</a:t>
            </a:r>
          </a:p>
        </p:txBody>
      </p:sp>
      <p:sp>
        <p:nvSpPr>
          <p:cNvPr id="916" name="Nel sistema Rentapp, al fine di completare la registrazione di un nuovo account, l‘utente deve obbligatoriamente accettare e visionare le Terms and Conditions. La funzione è resa disponibile da Keycloak e attivabile per farla comparire durante il flusso "/>
          <p:cNvSpPr txBox="1"/>
          <p:nvPr/>
        </p:nvSpPr>
        <p:spPr>
          <a:xfrm>
            <a:off x="819897" y="9522436"/>
            <a:ext cx="22744206" cy="86917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457200">
              <a:defRPr sz="4500">
                <a:solidFill>
                  <a:srgbClr val="000000"/>
                </a:solidFill>
                <a:latin typeface="American Typewriter"/>
                <a:ea typeface="American Typewriter"/>
                <a:cs typeface="American Typewriter"/>
                <a:sym typeface="American Typewriter"/>
              </a:defRPr>
            </a:pPr>
            <a:r>
              <a:t>Nel sistema Rentapp, al fine di completare la registrazione di un nuovo account, l‘utente deve obbligatoriamente accettare e visionare le </a:t>
            </a:r>
            <a:r>
              <a:t>Terms and Conditions. </a:t>
            </a:r>
            <a:r>
              <a:t>La funzione è resa disponibile da Keycloak e attivabile per farla comparire durante il flusso di registrazione al servizio.</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18" name="Picture 2" descr="Picture 2"/>
          <p:cNvPicPr>
            <a:picLocks noChangeAspect="1"/>
          </p:cNvPicPr>
          <p:nvPr/>
        </p:nvPicPr>
        <p:blipFill>
          <a:blip r:embed="rId2">
            <a:extLst/>
          </a:blip>
          <a:stretch>
            <a:fillRect/>
          </a:stretch>
        </p:blipFill>
        <p:spPr>
          <a:xfrm>
            <a:off x="168583" y="92710"/>
            <a:ext cx="1742681" cy="1737052"/>
          </a:xfrm>
          <a:prstGeom prst="rect">
            <a:avLst/>
          </a:prstGeom>
          <a:ln w="12700">
            <a:miter lim="400000"/>
          </a:ln>
        </p:spPr>
      </p:pic>
      <p:sp>
        <p:nvSpPr>
          <p:cNvPr id="919" name="AC-8 : SYSTEM USE NOTIFICATION"/>
          <p:cNvSpPr txBox="1"/>
          <p:nvPr>
            <p:ph type="title"/>
          </p:nvPr>
        </p:nvSpPr>
        <p:spPr>
          <a:xfrm>
            <a:off x="1794528" y="-1979865"/>
            <a:ext cx="22631723" cy="5882273"/>
          </a:xfrm>
          <a:prstGeom prst="rect">
            <a:avLst/>
          </a:prstGeom>
        </p:spPr>
        <p:txBody>
          <a:bodyPr anchor="ctr"/>
          <a:lstStyle>
            <a:lvl1pPr algn="ctr">
              <a:defRPr>
                <a:solidFill>
                  <a:schemeClr val="accent5">
                    <a:lumOff val="-29866"/>
                  </a:schemeClr>
                </a:solidFill>
              </a:defRPr>
            </a:lvl1pPr>
          </a:lstStyle>
          <a:p>
            <a:pPr/>
            <a:r>
              <a:t>AC-8 : SYSTEM USE NOTIFICATION</a:t>
            </a:r>
          </a:p>
        </p:txBody>
      </p:sp>
      <p:pic>
        <p:nvPicPr>
          <p:cNvPr id="920" name="Linea Linea" descr="Linea Linea"/>
          <p:cNvPicPr>
            <a:picLocks noChangeAspect="0"/>
          </p:cNvPicPr>
          <p:nvPr/>
        </p:nvPicPr>
        <p:blipFill>
          <a:blip r:embed="rId3">
            <a:extLst/>
          </a:blip>
          <a:stretch>
            <a:fillRect/>
          </a:stretch>
        </p:blipFill>
        <p:spPr>
          <a:xfrm>
            <a:off x="-805153" y="1945993"/>
            <a:ext cx="25994307" cy="76201"/>
          </a:xfrm>
          <a:prstGeom prst="rect">
            <a:avLst/>
          </a:prstGeom>
        </p:spPr>
      </p:pic>
      <p:pic>
        <p:nvPicPr>
          <p:cNvPr id="922" name="Immagine" descr="Immagine"/>
          <p:cNvPicPr>
            <a:picLocks noChangeAspect="1"/>
          </p:cNvPicPr>
          <p:nvPr/>
        </p:nvPicPr>
        <p:blipFill>
          <a:blip r:embed="rId4">
            <a:extLst/>
          </a:blip>
          <a:stretch>
            <a:fillRect/>
          </a:stretch>
        </p:blipFill>
        <p:spPr>
          <a:xfrm>
            <a:off x="3119511" y="2499278"/>
            <a:ext cx="18144978" cy="6205583"/>
          </a:xfrm>
          <a:prstGeom prst="rect">
            <a:avLst/>
          </a:prstGeom>
          <a:ln w="12700">
            <a:miter lim="400000"/>
          </a:ln>
        </p:spPr>
      </p:pic>
      <p:sp>
        <p:nvSpPr>
          <p:cNvPr id="923" name="Inoltre è possibile richiedere di accettare nuovamente i temini e condizioni nel caso quest’ultimi cambino per l’applicazione (in accordo con l’Enhancements AC-1)."/>
          <p:cNvSpPr txBox="1"/>
          <p:nvPr/>
        </p:nvSpPr>
        <p:spPr>
          <a:xfrm>
            <a:off x="936123" y="8981784"/>
            <a:ext cx="22511754" cy="208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4500">
                <a:solidFill>
                  <a:srgbClr val="000000"/>
                </a:solidFill>
                <a:latin typeface="American Typewriter"/>
                <a:ea typeface="American Typewriter"/>
                <a:cs typeface="American Typewriter"/>
                <a:sym typeface="American Typewriter"/>
              </a:defRPr>
            </a:lvl1pPr>
          </a:lstStyle>
          <a:p>
            <a:pPr/>
            <a:r>
              <a:t>Inoltre è possibile richiedere di accettare nuovamente i temini e condizioni nel caso quest’ultimi cambino per l’applicazione (in accordo con l’Enhancements AC-1).</a:t>
            </a:r>
          </a:p>
        </p:txBody>
      </p:sp>
      <p:pic>
        <p:nvPicPr>
          <p:cNvPr id="924" name="Immagine" descr="Immagine"/>
          <p:cNvPicPr>
            <a:picLocks noChangeAspect="1"/>
          </p:cNvPicPr>
          <p:nvPr/>
        </p:nvPicPr>
        <p:blipFill>
          <a:blip r:embed="rId5">
            <a:extLst/>
          </a:blip>
          <a:stretch>
            <a:fillRect/>
          </a:stretch>
        </p:blipFill>
        <p:spPr>
          <a:xfrm>
            <a:off x="2211756" y="11341507"/>
            <a:ext cx="19960488" cy="131739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